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8" r:id="rId2"/>
    <p:sldId id="270" r:id="rId3"/>
    <p:sldId id="260" r:id="rId4"/>
    <p:sldId id="257" r:id="rId5"/>
    <p:sldId id="272" r:id="rId6"/>
    <p:sldId id="274" r:id="rId7"/>
    <p:sldId id="276" r:id="rId8"/>
    <p:sldId id="277" r:id="rId9"/>
    <p:sldId id="278" r:id="rId10"/>
    <p:sldId id="279" r:id="rId11"/>
    <p:sldId id="290" r:id="rId12"/>
    <p:sldId id="291" r:id="rId13"/>
    <p:sldId id="273" r:id="rId14"/>
    <p:sldId id="271" r:id="rId15"/>
    <p:sldId id="289" r:id="rId16"/>
    <p:sldId id="275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4" autoAdjust="0"/>
    <p:restoredTop sz="78822"/>
  </p:normalViewPr>
  <p:slideViewPr>
    <p:cSldViewPr snapToGrid="0" showGuides="1">
      <p:cViewPr varScale="1">
        <p:scale>
          <a:sx n="112" d="100"/>
          <a:sy n="112" d="100"/>
        </p:scale>
        <p:origin x="1200" y="17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0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AB38A-B1B6-4CF4-9737-E1E5C73DA86F}" type="datetimeFigureOut">
              <a:rPr lang="nl-NL" smtClean="0"/>
              <a:t>21-11-18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1B330-1C2E-47C6-8A9D-1114F90E79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6878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12C6B-C807-4014-B6D4-CCA33426A2F8}" type="datetimeFigureOut">
              <a:rPr lang="nl-NL" smtClean="0"/>
              <a:t>21-11-18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A9740-BD37-4DCA-BDC4-7DBBAE15FA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250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69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54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First, define visual servo system: using visual feedback directly for motion control</a:t>
            </a:r>
          </a:p>
          <a:p>
            <a:pPr marL="171450" indent="-171450">
              <a:buFontTx/>
              <a:buChar char="-"/>
            </a:pPr>
            <a:r>
              <a:rPr lang="en-US" dirty="0"/>
              <a:t>A simple example: walk through the domains, from illumination to actuator.</a:t>
            </a:r>
          </a:p>
          <a:p>
            <a:pPr marL="171450" indent="-171450">
              <a:buFontTx/>
              <a:buChar char="-"/>
            </a:pPr>
            <a:r>
              <a:rPr lang="en-US" dirty="0"/>
              <a:t>Focuses on a specific use case: high-speed vision, structured environment.</a:t>
            </a:r>
          </a:p>
          <a:p>
            <a:pPr marL="171450" indent="-171450">
              <a:buFontTx/>
              <a:buChar char="-"/>
            </a:pPr>
            <a:r>
              <a:rPr lang="en-US" dirty="0"/>
              <a:t>As a consequence: emphasis on operation efficiency, require little adaptivity.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71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Here are examples of modeling sample period and measurement error</a:t>
            </a:r>
          </a:p>
          <a:p>
            <a:pPr marL="171450" indent="-171450">
              <a:buFontTx/>
              <a:buChar char="-"/>
            </a:pPr>
            <a:r>
              <a:rPr lang="en-US" dirty="0"/>
              <a:t>[click] The sample period can be modeled as simple as exposure plus image read out.</a:t>
            </a:r>
          </a:p>
          <a:p>
            <a:pPr marL="171450" indent="-171450">
              <a:buFontTx/>
              <a:buChar char="-"/>
            </a:pPr>
            <a:r>
              <a:rPr lang="en-US" dirty="0"/>
              <a:t>[click] The measurement error can be modelled as a quantization function with sensitivity.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sensitivity can be obtained by simulation. Details in the paper.</a:t>
            </a:r>
          </a:p>
          <a:p>
            <a:pPr marL="171450" indent="-171450">
              <a:buFontTx/>
              <a:buChar char="-"/>
            </a:pPr>
            <a:r>
              <a:rPr lang="en-US" dirty="0"/>
              <a:t>More complicated models can be used.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13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Here is an example of modeling measurement error</a:t>
            </a:r>
          </a:p>
          <a:p>
            <a:pPr marL="171450" indent="-171450">
              <a:buFontTx/>
              <a:buChar char="-"/>
            </a:pPr>
            <a:r>
              <a:rPr lang="en-US" dirty="0"/>
              <a:t>[click] The measurement error can be modelled as a quantization function with sensitivity.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sensitivity can be obtained by simulation or experiment, depending on the use case.</a:t>
            </a:r>
          </a:p>
          <a:p>
            <a:pPr marL="171450" indent="-171450">
              <a:buFontTx/>
              <a:buChar char="-"/>
            </a:pPr>
            <a:r>
              <a:rPr lang="en-US" dirty="0"/>
              <a:t>More complicated models can be used.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16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First, a design template for high-speed vision systems.</a:t>
            </a:r>
          </a:p>
          <a:p>
            <a:pPr marL="171450" indent="-171450">
              <a:buFontTx/>
              <a:buChar char="-"/>
            </a:pPr>
            <a:r>
              <a:rPr lang="en-US" dirty="0"/>
              <a:t>Emphasis: multiple buffers for pipelined processing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Purpose: achieve a high sample rate, and decouple sample rate from processing.</a:t>
            </a:r>
          </a:p>
          <a:p>
            <a:pPr marL="171450" indent="-171450">
              <a:buFontTx/>
              <a:buChar char="-"/>
            </a:pPr>
            <a:r>
              <a:rPr lang="en-US" dirty="0"/>
              <a:t>Will be explained next.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84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In the end, we need to optimized controller gains, which depends on all design parameters.</a:t>
            </a:r>
          </a:p>
          <a:p>
            <a:pPr marL="171450" indent="-171450">
              <a:buFontTx/>
              <a:buChar char="-"/>
            </a:pPr>
            <a:r>
              <a:rPr lang="en-US" dirty="0"/>
              <a:t>However, the dependency can be reduced.</a:t>
            </a:r>
          </a:p>
          <a:p>
            <a:pPr marL="171450" indent="-171450">
              <a:buFontTx/>
              <a:buChar char="-"/>
            </a:pPr>
            <a:r>
              <a:rPr lang="en-US" dirty="0"/>
              <a:t>[click] By breaking down the design matrix.</a:t>
            </a:r>
          </a:p>
          <a:p>
            <a:pPr marL="171450" indent="-171450">
              <a:buFontTx/>
              <a:buChar char="-"/>
            </a:pPr>
            <a:r>
              <a:rPr lang="en-US" dirty="0"/>
              <a:t>[click] After that, a combination of analytical and simulation techniques can be used to optimize controller gain.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24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In the end, we need to optimized controller gains, which depends on all design parameters.</a:t>
            </a:r>
          </a:p>
          <a:p>
            <a:pPr marL="171450" indent="-171450">
              <a:buFontTx/>
              <a:buChar char="-"/>
            </a:pPr>
            <a:r>
              <a:rPr lang="en-US" dirty="0"/>
              <a:t>However, the dependency can be reduced.</a:t>
            </a:r>
          </a:p>
          <a:p>
            <a:pPr marL="171450" indent="-171450">
              <a:buFontTx/>
              <a:buChar char="-"/>
            </a:pPr>
            <a:r>
              <a:rPr lang="en-US" dirty="0"/>
              <a:t>[click] By breaking down the design matrix.</a:t>
            </a:r>
          </a:p>
          <a:p>
            <a:pPr marL="171450" indent="-171450">
              <a:buFontTx/>
              <a:buChar char="-"/>
            </a:pPr>
            <a:r>
              <a:rPr lang="en-US" dirty="0"/>
              <a:t>[click] After that, a combination of analytical and simulation techniques can be used to optimize controller gain.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627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979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810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12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First, define visual servo system: using visual feedback directly for motion control</a:t>
            </a:r>
          </a:p>
          <a:p>
            <a:pPr marL="171450" indent="-171450">
              <a:buFontTx/>
              <a:buChar char="-"/>
            </a:pPr>
            <a:r>
              <a:rPr lang="en-US" dirty="0"/>
              <a:t>A simple example: walk through the domains, from illumination to actuator.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9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469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084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101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490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42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65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Even for a simple visual servo system, challenges remain.</a:t>
            </a:r>
          </a:p>
          <a:p>
            <a:pPr marL="171450" indent="-171450">
              <a:buFontTx/>
              <a:buChar char="-"/>
            </a:pPr>
            <a:r>
              <a:rPr lang="en-US" dirty="0"/>
              <a:t>First: Sample rate, latency, and quantization.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Note on ref: </a:t>
            </a:r>
            <a:r>
              <a:rPr lang="nl-NL" sz="1200" dirty="0">
                <a:solidFill>
                  <a:schemeClr val="bg2"/>
                </a:solidFill>
              </a:rPr>
              <a:t>P. I. </a:t>
            </a:r>
            <a:r>
              <a:rPr lang="nl-NL" sz="1200" dirty="0" err="1">
                <a:solidFill>
                  <a:schemeClr val="bg2"/>
                </a:solidFill>
              </a:rPr>
              <a:t>Corke</a:t>
            </a:r>
            <a:r>
              <a:rPr lang="nl-NL" sz="1200" dirty="0">
                <a:solidFill>
                  <a:schemeClr val="bg2"/>
                </a:solidFill>
              </a:rPr>
              <a:t> </a:t>
            </a:r>
            <a:r>
              <a:rPr lang="nl-NL" sz="1200" dirty="0" err="1">
                <a:solidFill>
                  <a:schemeClr val="bg2"/>
                </a:solidFill>
              </a:rPr>
              <a:t>and</a:t>
            </a:r>
            <a:r>
              <a:rPr lang="nl-NL" sz="1200" dirty="0">
                <a:solidFill>
                  <a:schemeClr val="bg2"/>
                </a:solidFill>
              </a:rPr>
              <a:t> M. C. </a:t>
            </a:r>
            <a:r>
              <a:rPr lang="nl-NL" sz="1200" dirty="0" err="1">
                <a:solidFill>
                  <a:schemeClr val="bg2"/>
                </a:solidFill>
              </a:rPr>
              <a:t>Good</a:t>
            </a:r>
            <a:r>
              <a:rPr lang="nl-NL" sz="1200" dirty="0">
                <a:solidFill>
                  <a:schemeClr val="bg2"/>
                </a:solidFill>
              </a:rPr>
              <a:t>, "</a:t>
            </a:r>
            <a:r>
              <a:rPr lang="nl-NL" sz="1200" dirty="0" err="1">
                <a:solidFill>
                  <a:schemeClr val="bg2"/>
                </a:solidFill>
              </a:rPr>
              <a:t>Dynamic</a:t>
            </a:r>
            <a:r>
              <a:rPr lang="nl-NL" sz="1200" dirty="0">
                <a:solidFill>
                  <a:schemeClr val="bg2"/>
                </a:solidFill>
              </a:rPr>
              <a:t> </a:t>
            </a:r>
            <a:r>
              <a:rPr lang="nl-NL" sz="1200" dirty="0" err="1">
                <a:solidFill>
                  <a:schemeClr val="bg2"/>
                </a:solidFill>
              </a:rPr>
              <a:t>effects</a:t>
            </a:r>
            <a:r>
              <a:rPr lang="nl-NL" sz="1200" dirty="0">
                <a:solidFill>
                  <a:schemeClr val="bg2"/>
                </a:solidFill>
              </a:rPr>
              <a:t> in </a:t>
            </a:r>
            <a:r>
              <a:rPr lang="nl-NL" sz="1200" dirty="0" err="1">
                <a:solidFill>
                  <a:schemeClr val="bg2"/>
                </a:solidFill>
              </a:rPr>
              <a:t>visual</a:t>
            </a:r>
            <a:r>
              <a:rPr lang="nl-NL" sz="1200" dirty="0">
                <a:solidFill>
                  <a:schemeClr val="bg2"/>
                </a:solidFill>
              </a:rPr>
              <a:t> </a:t>
            </a:r>
            <a:r>
              <a:rPr lang="nl-NL" sz="1200" dirty="0" err="1">
                <a:solidFill>
                  <a:schemeClr val="bg2"/>
                </a:solidFill>
              </a:rPr>
              <a:t>closed</a:t>
            </a:r>
            <a:r>
              <a:rPr lang="nl-NL" sz="1200" dirty="0">
                <a:solidFill>
                  <a:schemeClr val="bg2"/>
                </a:solidFill>
              </a:rPr>
              <a:t>-loop systems," in </a:t>
            </a:r>
            <a:r>
              <a:rPr lang="nl-NL" sz="1200" i="1" dirty="0">
                <a:solidFill>
                  <a:schemeClr val="bg2"/>
                </a:solidFill>
              </a:rPr>
              <a:t>IEEE Transactions on </a:t>
            </a:r>
            <a:r>
              <a:rPr lang="nl-NL" sz="1200" i="1" dirty="0" err="1">
                <a:solidFill>
                  <a:schemeClr val="bg2"/>
                </a:solidFill>
              </a:rPr>
              <a:t>Robotics</a:t>
            </a:r>
            <a:r>
              <a:rPr lang="nl-NL" sz="1200" i="1" dirty="0">
                <a:solidFill>
                  <a:schemeClr val="bg2"/>
                </a:solidFill>
              </a:rPr>
              <a:t> </a:t>
            </a:r>
            <a:r>
              <a:rPr lang="nl-NL" sz="1200" i="1" dirty="0" err="1">
                <a:solidFill>
                  <a:schemeClr val="bg2"/>
                </a:solidFill>
              </a:rPr>
              <a:t>and</a:t>
            </a:r>
            <a:r>
              <a:rPr lang="nl-NL" sz="1200" i="1" dirty="0">
                <a:solidFill>
                  <a:schemeClr val="bg2"/>
                </a:solidFill>
              </a:rPr>
              <a:t> Automation</a:t>
            </a:r>
            <a:r>
              <a:rPr lang="nl-NL" sz="1200" dirty="0">
                <a:solidFill>
                  <a:schemeClr val="bg2"/>
                </a:solidFill>
              </a:rPr>
              <a:t>, vol. 12, no. 5, pp. 671-683, </a:t>
            </a:r>
            <a:r>
              <a:rPr lang="nl-NL" sz="1200" dirty="0" err="1">
                <a:solidFill>
                  <a:schemeClr val="bg2"/>
                </a:solidFill>
              </a:rPr>
              <a:t>Oct</a:t>
            </a:r>
            <a:r>
              <a:rPr lang="nl-NL" sz="1200" dirty="0">
                <a:solidFill>
                  <a:schemeClr val="bg2"/>
                </a:solidFill>
              </a:rPr>
              <a:t>. 1996.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Proposed solution: a design template for parallel processing.</a:t>
            </a:r>
          </a:p>
          <a:p>
            <a:pPr marL="171450" indent="-171450">
              <a:buFontTx/>
              <a:buChar char="-"/>
            </a:pPr>
            <a:r>
              <a:rPr lang="en-US" dirty="0"/>
              <a:t>Second: Cross-domain coupling and trade-offs.</a:t>
            </a:r>
          </a:p>
          <a:p>
            <a:pPr marL="171450" indent="-171450">
              <a:buFontTx/>
              <a:buChar char="-"/>
            </a:pPr>
            <a:r>
              <a:rPr lang="en-US" dirty="0"/>
              <a:t>Proposed solution: cross-domain modeling and optimization methodology.</a:t>
            </a:r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47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This paper uses the axiomatic design method</a:t>
            </a:r>
          </a:p>
          <a:p>
            <a:pPr marL="171450" indent="-171450">
              <a:buFontTx/>
              <a:buChar char="-"/>
            </a:pPr>
            <a:r>
              <a:rPr lang="en-US" dirty="0"/>
              <a:t>It starts with design parameters. They are parameters that a designer can tune and optimize.</a:t>
            </a:r>
          </a:p>
          <a:p>
            <a:pPr marL="171450" indent="-171450">
              <a:buFontTx/>
              <a:buChar char="-"/>
            </a:pPr>
            <a:r>
              <a:rPr lang="en-US" dirty="0"/>
              <a:t>Here are example of design parameters in four domains. Walk over.</a:t>
            </a:r>
          </a:p>
          <a:p>
            <a:pPr marL="171450" indent="-171450">
              <a:buFontTx/>
              <a:buChar char="-"/>
            </a:pPr>
            <a:r>
              <a:rPr lang="en-US" dirty="0"/>
              <a:t>[click] By tuning these design parameters, we can obtain different sample period, etc. We can them dependent parameters.</a:t>
            </a:r>
          </a:p>
          <a:p>
            <a:pPr marL="171450" indent="-171450">
              <a:buFontTx/>
              <a:buChar char="-"/>
            </a:pPr>
            <a:r>
              <a:rPr lang="en-US" dirty="0"/>
              <a:t>[click] The dependency between them are specified by the design matrix. The matrix has two symbols, representing dependence and independence between the elements in those two vectors.</a:t>
            </a:r>
          </a:p>
          <a:p>
            <a:pPr marL="171450" indent="-171450">
              <a:buFontTx/>
              <a:buChar char="-"/>
            </a:pPr>
            <a:r>
              <a:rPr lang="en-US" dirty="0"/>
              <a:t>Example: Sample period only depends on image sensor, not vision algorithm, processing architecture, and actuator. </a:t>
            </a:r>
          </a:p>
          <a:p>
            <a:pPr marL="171450" indent="-171450">
              <a:buFontTx/>
              <a:buChar char="-"/>
            </a:pPr>
            <a:r>
              <a:rPr lang="en-US" dirty="0"/>
              <a:t>[click] One step further, the dependent parameters can be linked to multiple performance criteria.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first question is how to obtain the design matrix.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design matrix can be obtained by using a specific design template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59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 certain coupling pattern in the design matrix can be obtained by using a specific design template.</a:t>
            </a:r>
          </a:p>
          <a:p>
            <a:pPr marL="171450" indent="-171450">
              <a:buFontTx/>
              <a:buChar char="-"/>
            </a:pPr>
            <a:r>
              <a:rPr lang="en-US" dirty="0"/>
              <a:t>For example, the sample period can be made only depend on image sensor, not on vision processing.</a:t>
            </a:r>
          </a:p>
          <a:p>
            <a:pPr marL="171450" indent="-171450">
              <a:buFontTx/>
              <a:buChar char="-"/>
            </a:pPr>
            <a:r>
              <a:rPr lang="en-US" dirty="0"/>
              <a:t>How do we make that happen? The design template for it can look like this.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start by read out the image from the sensor, and then followed by processing.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can pipeline the vision processing into multiple stages.</a:t>
            </a:r>
          </a:p>
          <a:p>
            <a:pPr marL="171450" indent="-171450">
              <a:buFontTx/>
              <a:buChar char="-"/>
            </a:pPr>
            <a:r>
              <a:rPr lang="en-US" dirty="0"/>
              <a:t>Such that each processing stage takes less time than image readout.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can start read out the second frame while still processing the first frame</a:t>
            </a:r>
          </a:p>
          <a:p>
            <a:pPr marL="171450" indent="-171450">
              <a:buFontTx/>
              <a:buChar char="-"/>
            </a:pPr>
            <a:r>
              <a:rPr lang="en-US" dirty="0"/>
              <a:t>By doing that, we can set the sample period equal to sensor readout time.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other coupling patterns in the design matrix can be achieved similarly.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11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Next, delay, which is more complicated.</a:t>
            </a:r>
          </a:p>
          <a:p>
            <a:pPr marL="171450" indent="-171450">
              <a:buFontTx/>
              <a:buChar char="-"/>
            </a:pPr>
            <a:r>
              <a:rPr lang="en-US" dirty="0"/>
              <a:t>It depends on both vision algorithm and processing architecture.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solution contains three parts.</a:t>
            </a:r>
          </a:p>
          <a:p>
            <a:pPr marL="171450" indent="-171450">
              <a:buFontTx/>
              <a:buChar char="-"/>
            </a:pPr>
            <a:r>
              <a:rPr lang="en-US" dirty="0"/>
              <a:t>First part is algorithmic patterns, which are data access patterns of algorithms, such as neighborhood communication, and reduction.</a:t>
            </a:r>
          </a:p>
          <a:p>
            <a:pPr marL="171450" indent="-171450">
              <a:buFontTx/>
              <a:buChar char="-"/>
            </a:pPr>
            <a:r>
              <a:rPr lang="en-US" dirty="0"/>
              <a:t>After that, we can define an architecture template that supports these algorithmic patterns.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can use high-level synthesis to quickly generated the processing systems.</a:t>
            </a:r>
          </a:p>
          <a:p>
            <a:pPr marL="171450" indent="-171450">
              <a:buFontTx/>
              <a:buChar char="-"/>
            </a:pPr>
            <a:r>
              <a:rPr lang="en-US" dirty="0"/>
              <a:t>And then we can obtain the delay of the system for different design choices.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0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The proposed methods can be used to different use cases, and here is a case study.</a:t>
            </a:r>
          </a:p>
          <a:p>
            <a:pPr marL="171450" indent="-171450">
              <a:buFontTx/>
              <a:buChar char="-"/>
            </a:pPr>
            <a:r>
              <a:rPr lang="en-GB" dirty="0"/>
              <a:t>The case study has different choices of image sizes, vision algorithms, and configuration of processing architecture</a:t>
            </a:r>
          </a:p>
          <a:p>
            <a:pPr marL="171450" indent="-171450">
              <a:buFontTx/>
              <a:buChar char="-"/>
            </a:pPr>
            <a:r>
              <a:rPr lang="en-GB" dirty="0"/>
              <a:t>[click] By playing with these design options, we can obtain interesting trade-offs.</a:t>
            </a:r>
          </a:p>
          <a:p>
            <a:pPr marL="171450" indent="-171450">
              <a:buFontTx/>
              <a:buChar char="-"/>
            </a:pPr>
            <a:r>
              <a:rPr lang="en-GB" dirty="0"/>
              <a:t>One example is the trade-off between measurement error and delay.</a:t>
            </a:r>
          </a:p>
          <a:p>
            <a:pPr marL="171450" indent="-171450">
              <a:buFontTx/>
              <a:buChar char="-"/>
            </a:pPr>
            <a:r>
              <a:rPr lang="en-GB" dirty="0"/>
              <a:t>What does it mean? It means some algorithms are fast but not accurate. Some algorithms are accurate but slow.</a:t>
            </a:r>
          </a:p>
          <a:p>
            <a:pPr marL="171450" indent="-171450">
              <a:buFontTx/>
              <a:buChar char="-"/>
            </a:pPr>
            <a:r>
              <a:rPr lang="en-GB" dirty="0"/>
              <a:t>And there are options in between. We have 4 configurations here.</a:t>
            </a:r>
          </a:p>
          <a:p>
            <a:pPr marL="171450" indent="-171450">
              <a:buFontTx/>
              <a:buChar char="-"/>
            </a:pPr>
            <a:r>
              <a:rPr lang="en-GB" dirty="0"/>
              <a:t>The question is, which configuration is the best?</a:t>
            </a:r>
          </a:p>
          <a:p>
            <a:pPr marL="171450" indent="-171450">
              <a:buFontTx/>
              <a:buChar char="-"/>
            </a:pPr>
            <a:r>
              <a:rPr lang="en-GB" dirty="0"/>
              <a:t>The answer is, it depends. It depends on the performance criteria. (It also depends on mechanical parameters of the plant, but skipped in this talk.)</a:t>
            </a:r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A9740-BD37-4DCA-BDC4-7DBBAE15FA30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9988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We have two different performance criteria here, which are: precision and bandwidth.</a:t>
            </a:r>
          </a:p>
          <a:p>
            <a:pPr marL="171450" indent="-171450">
              <a:buFontTx/>
              <a:buChar char="-"/>
            </a:pPr>
            <a:r>
              <a:rPr lang="en-GB" dirty="0"/>
              <a:t>To clarify: so far, we have discussed quantization errors introduced by visual feedback. Now we would like to derive the motion errors when tracking a reference signal.</a:t>
            </a:r>
          </a:p>
          <a:p>
            <a:pPr marL="171450" indent="-171450">
              <a:buFontTx/>
              <a:buChar char="-"/>
            </a:pPr>
            <a:r>
              <a:rPr lang="en-GB" dirty="0"/>
              <a:t>[click] First precision. Precision is defined as the root-mean-squared-error of tracking a constant reference.</a:t>
            </a:r>
          </a:p>
          <a:p>
            <a:pPr marL="171450" indent="-171450">
              <a:buFontTx/>
              <a:buChar char="-"/>
            </a:pPr>
            <a:r>
              <a:rPr lang="en-GB" dirty="0"/>
              <a:t>Walk over the axis. Vertical axis has 4 configurations we shown earlier. Horizontal axis is the tracking error, increasing from left to right. </a:t>
            </a:r>
          </a:p>
          <a:p>
            <a:pPr marL="171450" indent="-171450">
              <a:buFontTx/>
              <a:buChar char="-"/>
            </a:pPr>
            <a:r>
              <a:rPr lang="en-GB" dirty="0"/>
              <a:t>Configuration (C) has the smallest tracking error, and therefore is the best in terms of accuracy.</a:t>
            </a:r>
          </a:p>
          <a:p>
            <a:pPr marL="171450" indent="-171450">
              <a:buFontTx/>
              <a:buChar char="-"/>
            </a:pPr>
            <a:r>
              <a:rPr lang="en-GB" dirty="0"/>
              <a:t>[click] Next, bandwidth. The bandwidth is measured by the error of tracking sinusoidal signals.</a:t>
            </a:r>
          </a:p>
          <a:p>
            <a:pPr marL="171450" indent="-171450">
              <a:buFontTx/>
              <a:buChar char="-"/>
            </a:pPr>
            <a:r>
              <a:rPr lang="en-GB" dirty="0"/>
              <a:t>On the vertical axis, we have sinusoidal reference signal of different frequency.</a:t>
            </a:r>
          </a:p>
          <a:p>
            <a:pPr marL="171450" indent="-171450">
              <a:buFontTx/>
              <a:buChar char="-"/>
            </a:pPr>
            <a:r>
              <a:rPr lang="en-GB" dirty="0"/>
              <a:t>For example, we have a 50Hz sinusoidal signal as reference. It is a fast signal to track.</a:t>
            </a:r>
          </a:p>
          <a:p>
            <a:pPr marL="171450" indent="-171450">
              <a:buFontTx/>
              <a:buChar char="-"/>
            </a:pPr>
            <a:r>
              <a:rPr lang="en-GB" dirty="0"/>
              <a:t>The horizontal axis is the tracking error, again increasing from left to right.</a:t>
            </a:r>
          </a:p>
          <a:p>
            <a:pPr marL="171450" indent="-171450">
              <a:buFontTx/>
              <a:buChar char="-"/>
            </a:pPr>
            <a:r>
              <a:rPr lang="en-GB" dirty="0"/>
              <a:t>Configuration (A) has the smallest tracking error. Therefore it is the best configuration for tracking such a fast changing signal.</a:t>
            </a:r>
          </a:p>
          <a:p>
            <a:pPr marL="171450" indent="-171450">
              <a:buFontTx/>
              <a:buChar char="-"/>
            </a:pPr>
            <a:r>
              <a:rPr lang="en-GB" dirty="0"/>
              <a:t>Going back to the question, which configuration is the best.</a:t>
            </a:r>
          </a:p>
          <a:p>
            <a:pPr marL="171450" indent="-171450">
              <a:buFontTx/>
              <a:buChar char="-"/>
            </a:pPr>
            <a:r>
              <a:rPr lang="en-GB" dirty="0"/>
              <a:t>Indeed, the answer is, it depends. The answer changes depending on the performance criteria.</a:t>
            </a:r>
          </a:p>
          <a:p>
            <a:pPr marL="171450" indent="-171450">
              <a:buFontTx/>
              <a:buChar char="-"/>
            </a:pPr>
            <a:r>
              <a:rPr lang="en-GB" dirty="0"/>
              <a:t>And, we need cross-domain modelling and optimizations to answer the question.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A9740-BD37-4DCA-BDC4-7DBBAE15FA30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301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So, what have we learned?</a:t>
            </a:r>
          </a:p>
          <a:p>
            <a:pPr marL="171450" indent="-171450">
              <a:buFontTx/>
              <a:buChar char="-"/>
            </a:pPr>
            <a:r>
              <a:rPr lang="en-GB" dirty="0"/>
              <a:t>[click] First, Cross-domain modelling and optimization are necessary.</a:t>
            </a:r>
          </a:p>
          <a:p>
            <a:pPr marL="171450" indent="-171450">
              <a:buFontTx/>
              <a:buChar char="-"/>
            </a:pPr>
            <a:r>
              <a:rPr lang="en-GB" dirty="0"/>
              <a:t>Because it provides a huge improvement in performance, for different use cases.</a:t>
            </a:r>
          </a:p>
          <a:p>
            <a:pPr marL="171450" indent="-171450">
              <a:buFontTx/>
              <a:buChar char="-"/>
            </a:pPr>
            <a:r>
              <a:rPr lang="en-GB" dirty="0"/>
              <a:t>[click] Second, these improvements can only be achieved by cross-domain modelling and optimization.</a:t>
            </a:r>
          </a:p>
          <a:p>
            <a:pPr marL="171450" indent="-171450">
              <a:buFontTx/>
              <a:buChar char="-"/>
            </a:pPr>
            <a:r>
              <a:rPr lang="en-GB" dirty="0"/>
              <a:t>[click] Third, this paper provides an effective framework for exactly such a purpose.</a:t>
            </a:r>
          </a:p>
          <a:p>
            <a:pPr marL="171450" indent="-171450">
              <a:buFontTx/>
              <a:buChar char="-"/>
            </a:pPr>
            <a:r>
              <a:rPr lang="en-GB" dirty="0"/>
              <a:t>[click] Thank you.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A9740-BD37-4DCA-BDC4-7DBBAE15FA30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162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e Titel transpara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struction 17"/>
          <p:cNvSpPr txBox="1"/>
          <p:nvPr userDrawn="1"/>
        </p:nvSpPr>
        <p:spPr>
          <a:xfrm>
            <a:off x="-1818863" y="669454"/>
            <a:ext cx="1729409" cy="170816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750" b="1">
                <a:solidFill>
                  <a:schemeClr val="tx1"/>
                </a:solidFill>
              </a:rPr>
              <a:t>Transparent Presentation title with image behind title.</a:t>
            </a:r>
          </a:p>
          <a:p>
            <a:endParaRPr lang="en-US" sz="750">
              <a:solidFill>
                <a:schemeClr val="tx1"/>
              </a:solidFill>
            </a:endParaRPr>
          </a:p>
          <a:p>
            <a:r>
              <a:rPr lang="en-US" sz="750">
                <a:solidFill>
                  <a:schemeClr val="tx1"/>
                </a:solidFill>
              </a:rPr>
              <a:t>Choose this slide model if the image is large enough to be used full-screen and essential image information remains visible.</a:t>
            </a:r>
          </a:p>
          <a:p>
            <a:endParaRPr lang="en-US" sz="750">
              <a:solidFill>
                <a:schemeClr val="tx1"/>
              </a:solidFill>
            </a:endParaRPr>
          </a:p>
          <a:p>
            <a:r>
              <a:rPr lang="en-US" sz="750">
                <a:solidFill>
                  <a:schemeClr val="tx1"/>
                </a:solidFill>
              </a:rPr>
              <a:t>Choose image by clicking on image icon</a:t>
            </a:r>
          </a:p>
          <a:p>
            <a:r>
              <a:rPr lang="en-US" sz="750">
                <a:solidFill>
                  <a:schemeClr val="tx1"/>
                </a:solidFill>
              </a:rPr>
              <a:t>or</a:t>
            </a:r>
          </a:p>
          <a:p>
            <a:r>
              <a:rPr lang="en-US" sz="750">
                <a:solidFill>
                  <a:schemeClr val="tx1"/>
                </a:solidFill>
              </a:rPr>
              <a:t>Replace an existing image with right mouse button and choose Change image.</a:t>
            </a:r>
          </a:p>
          <a:p>
            <a:endParaRPr lang="en-US" sz="750">
              <a:solidFill>
                <a:schemeClr val="tx1"/>
              </a:solidFill>
            </a:endParaRPr>
          </a:p>
        </p:txBody>
      </p:sp>
      <p:sp>
        <p:nvSpPr>
          <p:cNvPr id="15" name="Rechthoek 14"/>
          <p:cNvSpPr/>
          <p:nvPr userDrawn="1"/>
        </p:nvSpPr>
        <p:spPr>
          <a:xfrm>
            <a:off x="0" y="4569619"/>
            <a:ext cx="9144000" cy="573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Faculty or Service 10"/>
          <p:cNvSpPr>
            <a:spLocks noGrp="1"/>
          </p:cNvSpPr>
          <p:nvPr>
            <p:ph type="body" sz="quarter" idx="10" hasCustomPrompt="1"/>
          </p:nvPr>
        </p:nvSpPr>
        <p:spPr>
          <a:xfrm>
            <a:off x="608013" y="4738371"/>
            <a:ext cx="7924800" cy="244078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/>
              <a:t>Department or Service</a:t>
            </a:r>
          </a:p>
        </p:txBody>
      </p:sp>
      <p:pic>
        <p:nvPicPr>
          <p:cNvPr id="14" name="HeaderLogoTU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20" y="63254"/>
            <a:ext cx="2227942" cy="606200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1" hasCustomPrompt="1"/>
          </p:nvPr>
        </p:nvSpPr>
        <p:spPr>
          <a:xfrm>
            <a:off x="-1" y="685801"/>
            <a:ext cx="9144001" cy="3891518"/>
          </a:xfrm>
          <a:solidFill>
            <a:srgbClr val="F1EFEF"/>
          </a:solidFill>
        </p:spPr>
        <p:txBody>
          <a:bodyPr/>
          <a:lstStyle>
            <a:lvl1pPr>
              <a:defRPr/>
            </a:lvl1pPr>
          </a:lstStyle>
          <a:p>
            <a:r>
              <a:rPr lang="en-US"/>
              <a:t>Image</a:t>
            </a:r>
          </a:p>
        </p:txBody>
      </p:sp>
      <p:sp>
        <p:nvSpPr>
          <p:cNvPr id="6" name="Name Function 5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3943350"/>
            <a:ext cx="9144000" cy="626269"/>
          </a:xfrm>
          <a:solidFill>
            <a:schemeClr val="tx2">
              <a:alpha val="70000"/>
            </a:schemeClr>
          </a:solidFill>
        </p:spPr>
        <p:txBody>
          <a:bodyPr lIns="608400" rIns="608400" bIns="262800" anchor="b" anchorCtr="0"/>
          <a:lstStyle>
            <a:lvl1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Name, Function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" y="3699001"/>
            <a:ext cx="9144001" cy="244349"/>
          </a:xfrm>
          <a:solidFill>
            <a:schemeClr val="tx2">
              <a:alpha val="70000"/>
            </a:schemeClr>
          </a:solidFill>
        </p:spPr>
        <p:txBody>
          <a:bodyPr lIns="608400" rIns="608400"/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Subtitle of Presentation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2850357"/>
            <a:ext cx="9144000" cy="848643"/>
          </a:xfrm>
          <a:solidFill>
            <a:schemeClr val="tx2">
              <a:alpha val="70000"/>
            </a:schemeClr>
          </a:solidFill>
        </p:spPr>
        <p:txBody>
          <a:bodyPr lIns="608400" tIns="306000" rIns="608400" anchor="t"/>
          <a:lstStyle>
            <a:lvl1pPr algn="l">
              <a:lnSpc>
                <a:spcPts val="2250"/>
              </a:lnSpc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46429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e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 userDrawn="1"/>
        </p:nvSpPr>
        <p:spPr>
          <a:xfrm>
            <a:off x="0" y="4569619"/>
            <a:ext cx="9144000" cy="573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Faculty or Service 10"/>
          <p:cNvSpPr>
            <a:spLocks noGrp="1"/>
          </p:cNvSpPr>
          <p:nvPr>
            <p:ph type="body" sz="quarter" idx="10" hasCustomPrompt="1"/>
          </p:nvPr>
        </p:nvSpPr>
        <p:spPr>
          <a:xfrm>
            <a:off x="608013" y="4738371"/>
            <a:ext cx="7924800" cy="244078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/>
              <a:t>Department or Service</a:t>
            </a:r>
          </a:p>
        </p:txBody>
      </p:sp>
      <p:pic>
        <p:nvPicPr>
          <p:cNvPr id="14" name="HeaderLogoTU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20" y="63254"/>
            <a:ext cx="2227942" cy="606200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1" hasCustomPrompt="1"/>
          </p:nvPr>
        </p:nvSpPr>
        <p:spPr>
          <a:xfrm>
            <a:off x="-1" y="685801"/>
            <a:ext cx="9144001" cy="2164556"/>
          </a:xfrm>
          <a:solidFill>
            <a:srgbClr val="F1EFEF"/>
          </a:solidFill>
        </p:spPr>
        <p:txBody>
          <a:bodyPr/>
          <a:lstStyle>
            <a:lvl1pPr>
              <a:defRPr/>
            </a:lvl1pPr>
          </a:lstStyle>
          <a:p>
            <a:r>
              <a:rPr lang="en-US"/>
              <a:t>Image</a:t>
            </a:r>
          </a:p>
        </p:txBody>
      </p:sp>
      <p:sp>
        <p:nvSpPr>
          <p:cNvPr id="6" name="Name Function 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943350"/>
            <a:ext cx="9144000" cy="626269"/>
          </a:xfrm>
          <a:solidFill>
            <a:schemeClr val="tx2"/>
          </a:solidFill>
        </p:spPr>
        <p:txBody>
          <a:bodyPr lIns="608400" rIns="608400" bIns="262800" anchor="b" anchorCtr="0"/>
          <a:lstStyle>
            <a:lvl1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Name, Function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" y="3699001"/>
            <a:ext cx="9144001" cy="244349"/>
          </a:xfrm>
          <a:solidFill>
            <a:schemeClr val="tx2"/>
          </a:solidFill>
        </p:spPr>
        <p:txBody>
          <a:bodyPr lIns="608400" rIns="608400"/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Subtitle of Presentation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2850357"/>
            <a:ext cx="9144000" cy="848643"/>
          </a:xfrm>
          <a:solidFill>
            <a:schemeClr val="tx2"/>
          </a:solidFill>
        </p:spPr>
        <p:txBody>
          <a:bodyPr lIns="608400" tIns="306000" rIns="608400" anchor="t"/>
          <a:lstStyle>
            <a:lvl1pPr algn="l">
              <a:lnSpc>
                <a:spcPts val="2250"/>
              </a:lnSpc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10" name="Tekstvak 9"/>
          <p:cNvSpPr txBox="1"/>
          <p:nvPr userDrawn="1"/>
        </p:nvSpPr>
        <p:spPr>
          <a:xfrm>
            <a:off x="-1818863" y="669454"/>
            <a:ext cx="1729409" cy="159274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750" b="1" baseline="0">
                <a:solidFill>
                  <a:schemeClr val="tx1"/>
                </a:solidFill>
              </a:rPr>
              <a:t>Presentation title with image above title.</a:t>
            </a:r>
          </a:p>
          <a:p>
            <a:endParaRPr lang="en-US" sz="750" baseline="0">
              <a:solidFill>
                <a:schemeClr val="tx1"/>
              </a:solidFill>
            </a:endParaRPr>
          </a:p>
          <a:p>
            <a:r>
              <a:rPr lang="en-US" sz="750" baseline="0">
                <a:solidFill>
                  <a:schemeClr val="tx1"/>
                </a:solidFill>
              </a:rPr>
              <a:t>Choose this slide model for a wide picture. Essential image information must be clearly visible.</a:t>
            </a:r>
          </a:p>
          <a:p>
            <a:endParaRPr lang="en-US" sz="750" baseline="0">
              <a:solidFill>
                <a:schemeClr val="tx1"/>
              </a:solidFill>
            </a:endParaRPr>
          </a:p>
          <a:p>
            <a:r>
              <a:rPr lang="en-US" sz="750" baseline="0">
                <a:solidFill>
                  <a:schemeClr val="tx1"/>
                </a:solidFill>
              </a:rPr>
              <a:t>Choose image by clicking on image icon</a:t>
            </a:r>
          </a:p>
          <a:p>
            <a:r>
              <a:rPr lang="en-US" sz="750" baseline="0">
                <a:solidFill>
                  <a:schemeClr val="tx1"/>
                </a:solidFill>
              </a:rPr>
              <a:t>or</a:t>
            </a:r>
          </a:p>
          <a:p>
            <a:r>
              <a:rPr lang="en-US" sz="750" baseline="0">
                <a:solidFill>
                  <a:schemeClr val="tx1"/>
                </a:solidFill>
              </a:rPr>
              <a:t>Replace an existing image with right mouse button and choose Change image.</a:t>
            </a:r>
          </a:p>
          <a:p>
            <a:endParaRPr lang="en-US" sz="750" baseline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14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10100" y="1188000"/>
            <a:ext cx="7922712" cy="33816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Cross-domain Modeling and Optimization of High-speed Visual Servo Systems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ekstvak 7"/>
          <p:cNvSpPr txBox="1"/>
          <p:nvPr userDrawn="1"/>
        </p:nvSpPr>
        <p:spPr>
          <a:xfrm>
            <a:off x="-1818864" y="1193732"/>
            <a:ext cx="1769165" cy="218308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r>
              <a:rPr lang="en-US" sz="750"/>
              <a:t>Text format by</a:t>
            </a:r>
          </a:p>
          <a:p>
            <a:r>
              <a:rPr lang="en-US" sz="750"/>
              <a:t>Increase / decrease list level</a:t>
            </a:r>
          </a:p>
          <a:p>
            <a:endParaRPr lang="en-US" sz="750"/>
          </a:p>
          <a:p>
            <a:r>
              <a:rPr lang="en-US" sz="750"/>
              <a:t>Place cursor in text</a:t>
            </a:r>
          </a:p>
          <a:p>
            <a:r>
              <a:rPr lang="en-US" sz="750"/>
              <a:t>and use these 2 buttons (tab Start - group Paragraph)</a:t>
            </a:r>
          </a:p>
          <a:p>
            <a:endParaRPr lang="en-US" sz="750"/>
          </a:p>
          <a:p>
            <a:endParaRPr lang="en-US" sz="750"/>
          </a:p>
          <a:p>
            <a:endParaRPr lang="en-US" sz="750"/>
          </a:p>
          <a:p>
            <a:endParaRPr lang="en-US" sz="750"/>
          </a:p>
          <a:p>
            <a:endParaRPr lang="en-US" sz="750"/>
          </a:p>
          <a:p>
            <a:endParaRPr lang="en-US" sz="750"/>
          </a:p>
          <a:p>
            <a:endParaRPr lang="en-US" sz="750"/>
          </a:p>
          <a:p>
            <a:r>
              <a:rPr lang="en-US" sz="750"/>
              <a:t>1 = Normal text</a:t>
            </a:r>
          </a:p>
          <a:p>
            <a:r>
              <a:rPr lang="en-US" sz="900"/>
              <a:t>2 = Paragraph text</a:t>
            </a:r>
          </a:p>
          <a:p>
            <a:r>
              <a:rPr lang="en-US" sz="750"/>
              <a:t>3 = • text</a:t>
            </a:r>
          </a:p>
          <a:p>
            <a:r>
              <a:rPr lang="en-US" sz="750"/>
              <a:t>4 =    • text</a:t>
            </a:r>
          </a:p>
          <a:p>
            <a:r>
              <a:rPr lang="en-US" sz="750"/>
              <a:t>5 =       • text</a:t>
            </a:r>
            <a:endParaRPr lang="en-US" sz="750" b="1" baseline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55751" y="1934507"/>
            <a:ext cx="96440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n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28649" y="626165"/>
            <a:ext cx="3600000" cy="39434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29150" y="626165"/>
            <a:ext cx="3600000" cy="39434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Cross-domain Modeling and Optimization of High-speed Visual Servo Systems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Tekstvak 8"/>
          <p:cNvSpPr txBox="1"/>
          <p:nvPr userDrawn="1"/>
        </p:nvSpPr>
        <p:spPr>
          <a:xfrm>
            <a:off x="-1838742" y="626165"/>
            <a:ext cx="1769165" cy="218308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r>
              <a:rPr lang="en-US" sz="750"/>
              <a:t>Text format by</a:t>
            </a:r>
          </a:p>
          <a:p>
            <a:r>
              <a:rPr lang="en-US" sz="750"/>
              <a:t>Increase / decrease list level</a:t>
            </a:r>
          </a:p>
          <a:p>
            <a:endParaRPr lang="en-US" sz="750"/>
          </a:p>
          <a:p>
            <a:r>
              <a:rPr lang="en-US" sz="750"/>
              <a:t>Place cursor in text</a:t>
            </a:r>
          </a:p>
          <a:p>
            <a:r>
              <a:rPr lang="en-US" sz="750"/>
              <a:t>and use these 2 buttons (tab Start - group Paragraph)</a:t>
            </a:r>
          </a:p>
          <a:p>
            <a:endParaRPr lang="en-US" sz="750"/>
          </a:p>
          <a:p>
            <a:endParaRPr lang="en-US" sz="750"/>
          </a:p>
          <a:p>
            <a:endParaRPr lang="en-US" sz="750"/>
          </a:p>
          <a:p>
            <a:endParaRPr lang="en-US" sz="750"/>
          </a:p>
          <a:p>
            <a:endParaRPr lang="en-US" sz="750"/>
          </a:p>
          <a:p>
            <a:endParaRPr lang="en-US" sz="750"/>
          </a:p>
          <a:p>
            <a:endParaRPr lang="en-US" sz="750"/>
          </a:p>
          <a:p>
            <a:r>
              <a:rPr lang="en-US" sz="750"/>
              <a:t>1 = Normal text</a:t>
            </a:r>
          </a:p>
          <a:p>
            <a:r>
              <a:rPr lang="en-US" sz="900"/>
              <a:t>2 = Paragraph text</a:t>
            </a:r>
          </a:p>
          <a:p>
            <a:r>
              <a:rPr lang="en-US" sz="750"/>
              <a:t>3 = • text</a:t>
            </a:r>
          </a:p>
          <a:p>
            <a:r>
              <a:rPr lang="en-US" sz="750"/>
              <a:t>4 =    • text</a:t>
            </a:r>
          </a:p>
          <a:p>
            <a:r>
              <a:rPr lang="en-US" sz="750"/>
              <a:t>5 =       • text</a:t>
            </a:r>
            <a:endParaRPr lang="en-US" sz="750" b="1" baseline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5629" y="1366940"/>
            <a:ext cx="96440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4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inks - Foto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28650" y="626165"/>
            <a:ext cx="3600000" cy="39434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Cross-domain Modeling and Optimization of High-speed Visual Servo Systems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‹nr.›</a:t>
            </a:fld>
            <a:endParaRPr lang="en-US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 hasCustomPrompt="1"/>
          </p:nvPr>
        </p:nvSpPr>
        <p:spPr>
          <a:xfrm>
            <a:off x="4574483" y="-1"/>
            <a:ext cx="4572000" cy="456961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Image</a:t>
            </a:r>
          </a:p>
        </p:txBody>
      </p:sp>
      <p:sp>
        <p:nvSpPr>
          <p:cNvPr id="8" name="Tekstvak 7"/>
          <p:cNvSpPr txBox="1"/>
          <p:nvPr userDrawn="1"/>
        </p:nvSpPr>
        <p:spPr>
          <a:xfrm>
            <a:off x="-1838742" y="626165"/>
            <a:ext cx="1769165" cy="218308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r>
              <a:rPr lang="en-US" sz="750"/>
              <a:t>Text format by</a:t>
            </a:r>
          </a:p>
          <a:p>
            <a:r>
              <a:rPr lang="en-US" sz="750"/>
              <a:t>Increase / decrease list level</a:t>
            </a:r>
          </a:p>
          <a:p>
            <a:endParaRPr lang="en-US" sz="750"/>
          </a:p>
          <a:p>
            <a:r>
              <a:rPr lang="en-US" sz="750"/>
              <a:t>Place cursor in text</a:t>
            </a:r>
          </a:p>
          <a:p>
            <a:r>
              <a:rPr lang="en-US" sz="750"/>
              <a:t>and use these 2 buttons (tab Start - group Paragraph)</a:t>
            </a:r>
          </a:p>
          <a:p>
            <a:endParaRPr lang="en-US" sz="750"/>
          </a:p>
          <a:p>
            <a:endParaRPr lang="en-US" sz="750"/>
          </a:p>
          <a:p>
            <a:endParaRPr lang="en-US" sz="750"/>
          </a:p>
          <a:p>
            <a:endParaRPr lang="en-US" sz="750"/>
          </a:p>
          <a:p>
            <a:endParaRPr lang="en-US" sz="750"/>
          </a:p>
          <a:p>
            <a:endParaRPr lang="en-US" sz="750"/>
          </a:p>
          <a:p>
            <a:endParaRPr lang="en-US" sz="750"/>
          </a:p>
          <a:p>
            <a:r>
              <a:rPr lang="en-US" sz="750"/>
              <a:t>1 = Normal text</a:t>
            </a:r>
          </a:p>
          <a:p>
            <a:r>
              <a:rPr lang="en-US" sz="900"/>
              <a:t>2 = Paragraph text</a:t>
            </a:r>
          </a:p>
          <a:p>
            <a:r>
              <a:rPr lang="en-US" sz="750"/>
              <a:t>3 = • text</a:t>
            </a:r>
          </a:p>
          <a:p>
            <a:r>
              <a:rPr lang="en-US" sz="750"/>
              <a:t>4 =    • text</a:t>
            </a:r>
          </a:p>
          <a:p>
            <a:r>
              <a:rPr lang="en-US" sz="750"/>
              <a:t>5 =       • text</a:t>
            </a:r>
            <a:endParaRPr lang="en-US" sz="750" b="1" baseline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5629" y="1366940"/>
            <a:ext cx="96440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2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Blauwe achtergro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Cross-domain Modeling and Optimization of High-speed Visual Servo Systems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1416050"/>
          </a:xfrm>
          <a:solidFill>
            <a:schemeClr val="bg2"/>
          </a:solidFill>
        </p:spPr>
        <p:txBody>
          <a:bodyPr lIns="608400" tIns="504000" rIns="6084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0" y="2022300"/>
            <a:ext cx="9144000" cy="3121200"/>
          </a:xfrm>
          <a:solidFill>
            <a:schemeClr val="bg2"/>
          </a:solidFill>
        </p:spPr>
        <p:txBody>
          <a:bodyPr lIns="608400" tIns="108000" rIns="608400" bIns="108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6" name="Tekstvak 5"/>
          <p:cNvSpPr txBox="1"/>
          <p:nvPr userDrawn="1"/>
        </p:nvSpPr>
        <p:spPr>
          <a:xfrm>
            <a:off x="-1838744" y="2021081"/>
            <a:ext cx="1769165" cy="218308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r>
              <a:rPr lang="en-US" sz="750"/>
              <a:t>Text format by</a:t>
            </a:r>
          </a:p>
          <a:p>
            <a:r>
              <a:rPr lang="en-US" sz="750"/>
              <a:t>Increase / decrease list level</a:t>
            </a:r>
          </a:p>
          <a:p>
            <a:endParaRPr lang="en-US" sz="750"/>
          </a:p>
          <a:p>
            <a:r>
              <a:rPr lang="en-US" sz="750"/>
              <a:t>Place cursor in text</a:t>
            </a:r>
          </a:p>
          <a:p>
            <a:r>
              <a:rPr lang="en-US" sz="750"/>
              <a:t>and use these 2 buttons (tab Start - group Paragraph)</a:t>
            </a:r>
          </a:p>
          <a:p>
            <a:endParaRPr lang="en-US" sz="750"/>
          </a:p>
          <a:p>
            <a:endParaRPr lang="en-US" sz="750"/>
          </a:p>
          <a:p>
            <a:endParaRPr lang="en-US" sz="750"/>
          </a:p>
          <a:p>
            <a:endParaRPr lang="en-US" sz="750"/>
          </a:p>
          <a:p>
            <a:endParaRPr lang="en-US" sz="750"/>
          </a:p>
          <a:p>
            <a:endParaRPr lang="en-US" sz="750"/>
          </a:p>
          <a:p>
            <a:endParaRPr lang="en-US" sz="750"/>
          </a:p>
          <a:p>
            <a:r>
              <a:rPr lang="en-US" sz="750"/>
              <a:t>1 = Normal text</a:t>
            </a:r>
          </a:p>
          <a:p>
            <a:r>
              <a:rPr lang="en-US" sz="900"/>
              <a:t>2 = Paragraph text</a:t>
            </a:r>
          </a:p>
          <a:p>
            <a:r>
              <a:rPr lang="en-US" sz="750"/>
              <a:t>3 = • text</a:t>
            </a:r>
          </a:p>
          <a:p>
            <a:r>
              <a:rPr lang="en-US" sz="750"/>
              <a:t>4 =    • text</a:t>
            </a:r>
          </a:p>
          <a:p>
            <a:r>
              <a:rPr lang="en-US" sz="750"/>
              <a:t>5 =       • text</a:t>
            </a:r>
            <a:endParaRPr lang="en-US" sz="750" b="1" baseline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5631" y="2769725"/>
            <a:ext cx="964406" cy="685800"/>
          </a:xfrm>
          <a:prstGeom prst="rect">
            <a:avLst/>
          </a:prstGeom>
        </p:spPr>
      </p:pic>
      <p:pic>
        <p:nvPicPr>
          <p:cNvPr id="9" name="HeaderLogoTU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20" y="63254"/>
            <a:ext cx="2227942" cy="60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2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ab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950" b="0" baseline="0"/>
            </a:lvl1pPr>
          </a:lstStyle>
          <a:p>
            <a:r>
              <a:rPr lang="en-US" dirty="0"/>
              <a:t>Table Title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10100" y="2706657"/>
            <a:ext cx="7922712" cy="18629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Cross-domain Modeling and Optimization of High-speed Visual Servo Systems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Tijdelijke aanduiding voor tabel 6"/>
          <p:cNvSpPr>
            <a:spLocks noGrp="1"/>
          </p:cNvSpPr>
          <p:nvPr>
            <p:ph type="tbl" sz="quarter" idx="13" hasCustomPrompt="1"/>
          </p:nvPr>
        </p:nvSpPr>
        <p:spPr>
          <a:xfrm>
            <a:off x="608013" y="1073582"/>
            <a:ext cx="7924800" cy="149816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Table</a:t>
            </a:r>
          </a:p>
        </p:txBody>
      </p:sp>
      <p:sp>
        <p:nvSpPr>
          <p:cNvPr id="9" name="Tekstvak 8"/>
          <p:cNvSpPr txBox="1"/>
          <p:nvPr userDrawn="1"/>
        </p:nvSpPr>
        <p:spPr>
          <a:xfrm>
            <a:off x="-1838742" y="2743204"/>
            <a:ext cx="1769165" cy="218308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r>
              <a:rPr lang="en-US" sz="750"/>
              <a:t>Text format by</a:t>
            </a:r>
          </a:p>
          <a:p>
            <a:r>
              <a:rPr lang="en-US" sz="750"/>
              <a:t>Increase / decrease list level</a:t>
            </a:r>
          </a:p>
          <a:p>
            <a:endParaRPr lang="en-US" sz="750"/>
          </a:p>
          <a:p>
            <a:r>
              <a:rPr lang="en-US" sz="750"/>
              <a:t>Place cursor in text</a:t>
            </a:r>
          </a:p>
          <a:p>
            <a:r>
              <a:rPr lang="en-US" sz="750"/>
              <a:t>and use these 2 buttons (tab Start - group Paragraph)</a:t>
            </a:r>
          </a:p>
          <a:p>
            <a:endParaRPr lang="en-US" sz="750"/>
          </a:p>
          <a:p>
            <a:endParaRPr lang="en-US" sz="750"/>
          </a:p>
          <a:p>
            <a:endParaRPr lang="en-US" sz="750"/>
          </a:p>
          <a:p>
            <a:endParaRPr lang="en-US" sz="750"/>
          </a:p>
          <a:p>
            <a:endParaRPr lang="en-US" sz="750"/>
          </a:p>
          <a:p>
            <a:endParaRPr lang="en-US" sz="750"/>
          </a:p>
          <a:p>
            <a:endParaRPr lang="en-US" sz="750"/>
          </a:p>
          <a:p>
            <a:r>
              <a:rPr lang="en-US" sz="750"/>
              <a:t>1 = Normal text</a:t>
            </a:r>
          </a:p>
          <a:p>
            <a:r>
              <a:rPr lang="en-US" sz="900"/>
              <a:t>2 = Paragraph text</a:t>
            </a:r>
          </a:p>
          <a:p>
            <a:r>
              <a:rPr lang="en-US" sz="750"/>
              <a:t>3 = • text</a:t>
            </a:r>
          </a:p>
          <a:p>
            <a:r>
              <a:rPr lang="en-US" sz="750"/>
              <a:t>4 =    • text</a:t>
            </a:r>
          </a:p>
          <a:p>
            <a:r>
              <a:rPr lang="en-US" sz="750"/>
              <a:t>5 =       • text</a:t>
            </a:r>
            <a:endParaRPr lang="en-US" sz="750" b="1" baseline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5629" y="3483979"/>
            <a:ext cx="964406" cy="685800"/>
          </a:xfrm>
          <a:prstGeom prst="rect">
            <a:avLst/>
          </a:prstGeom>
        </p:spPr>
      </p:pic>
      <p:sp>
        <p:nvSpPr>
          <p:cNvPr id="11" name="Tekstvak 10"/>
          <p:cNvSpPr txBox="1"/>
          <p:nvPr userDrawn="1"/>
        </p:nvSpPr>
        <p:spPr>
          <a:xfrm>
            <a:off x="-1818863" y="1086899"/>
            <a:ext cx="1729409" cy="20774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750" baseline="0">
                <a:solidFill>
                  <a:schemeClr val="tx1"/>
                </a:solidFill>
              </a:rPr>
              <a:t>Add table by clicking on table icon</a:t>
            </a:r>
            <a:endParaRPr lang="en-US" sz="7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14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950" b="0"/>
            </a:lvl1pPr>
          </a:lstStyle>
          <a:p>
            <a:r>
              <a:rPr lang="en-US" dirty="0"/>
              <a:t>Chart title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Cross-domain Modeling and Optimization of High-speed Visual Servo Systems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jdelijke aanduiding voor grafiek 7"/>
          <p:cNvSpPr>
            <a:spLocks noGrp="1"/>
          </p:cNvSpPr>
          <p:nvPr>
            <p:ph type="chart" sz="quarter" idx="13" hasCustomPrompt="1"/>
          </p:nvPr>
        </p:nvSpPr>
        <p:spPr>
          <a:xfrm>
            <a:off x="815009" y="1073480"/>
            <a:ext cx="7454348" cy="32425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Chart</a:t>
            </a:r>
          </a:p>
        </p:txBody>
      </p:sp>
      <p:sp>
        <p:nvSpPr>
          <p:cNvPr id="9" name="Tekstvak 8"/>
          <p:cNvSpPr txBox="1"/>
          <p:nvPr userDrawn="1"/>
        </p:nvSpPr>
        <p:spPr>
          <a:xfrm>
            <a:off x="-1818863" y="1086899"/>
            <a:ext cx="1729409" cy="20774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750" baseline="0">
                <a:solidFill>
                  <a:schemeClr val="tx1"/>
                </a:solidFill>
              </a:rPr>
              <a:t>Add chart by clicking on chart icon</a:t>
            </a:r>
            <a:endParaRPr lang="en-US" sz="7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6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hidden="1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523999" y="0"/>
            <a:ext cx="9144000" cy="51435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544228"/>
            <a:ext cx="7923213" cy="3944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0100" y="1188000"/>
            <a:ext cx="7922712" cy="3380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0" y="4569619"/>
            <a:ext cx="9144000" cy="573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89178" y="4772381"/>
            <a:ext cx="6728631" cy="351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Cross-domain Modeling and Optimization of High-speed Visual Servo Systems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09938" y="4773600"/>
            <a:ext cx="601313" cy="351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7CEC10D-CD46-426F-915E-6C78530279CB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9" name="FooterLogoTUe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920" y="4628189"/>
            <a:ext cx="921122" cy="4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52" r:id="rId4"/>
    <p:sldLayoutId id="2147483661" r:id="rId5"/>
    <p:sldLayoutId id="2147483662" r:id="rId6"/>
    <p:sldLayoutId id="2147483663" r:id="rId7"/>
    <p:sldLayoutId id="2147483664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514350" rtl="0" eaLnBrk="1" latinLnBrk="0" hangingPunct="1">
        <a:lnSpc>
          <a:spcPts val="2700"/>
        </a:lnSpc>
        <a:spcBef>
          <a:spcPct val="0"/>
        </a:spcBef>
        <a:buNone/>
        <a:defRPr sz="27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514350" rtl="0" eaLnBrk="1" latinLnBrk="0" hangingPunct="1">
        <a:lnSpc>
          <a:spcPts val="1800"/>
        </a:lnSpc>
        <a:spcBef>
          <a:spcPts val="413"/>
        </a:spcBef>
        <a:spcAft>
          <a:spcPts val="413"/>
        </a:spcAft>
        <a:buFont typeface="Arial" panose="020B0604020202020204" pitchFamily="34" charset="0"/>
        <a:buNone/>
        <a:defRPr sz="1650" kern="120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514350" rtl="0" eaLnBrk="1" latinLnBrk="0" hangingPunct="1">
        <a:lnSpc>
          <a:spcPts val="1800"/>
        </a:lnSpc>
        <a:spcBef>
          <a:spcPts val="413"/>
        </a:spcBef>
        <a:spcAft>
          <a:spcPts val="413"/>
        </a:spcAft>
        <a:buFont typeface="Arial" panose="020B0604020202020204" pitchFamily="34" charset="0"/>
        <a:buNone/>
        <a:defRPr sz="1950" kern="1200">
          <a:solidFill>
            <a:schemeClr val="bg2"/>
          </a:solidFill>
          <a:latin typeface="+mn-lt"/>
          <a:ea typeface="+mn-ea"/>
          <a:cs typeface="+mn-cs"/>
        </a:defRPr>
      </a:lvl2pPr>
      <a:lvl3pPr marL="202500" indent="-202500" algn="l" defTabSz="514350" rtl="0" eaLnBrk="1" latinLnBrk="0" hangingPunct="1">
        <a:lnSpc>
          <a:spcPts val="1800"/>
        </a:lnSpc>
        <a:spcBef>
          <a:spcPts val="413"/>
        </a:spcBef>
        <a:buClr>
          <a:schemeClr val="bg2"/>
        </a:buClr>
        <a:buSzPct val="100000"/>
        <a:buFont typeface="Arial" panose="020B0604020202020204" pitchFamily="34" charset="0"/>
        <a:buChar char="•"/>
        <a:defRPr sz="1650" kern="1200">
          <a:solidFill>
            <a:schemeClr val="bg2"/>
          </a:solidFill>
          <a:latin typeface="+mn-lt"/>
          <a:ea typeface="+mn-ea"/>
          <a:cs typeface="+mn-cs"/>
        </a:defRPr>
      </a:lvl3pPr>
      <a:lvl4pPr marL="405000" indent="-202500" algn="l" defTabSz="514350" rtl="0" eaLnBrk="1" latinLnBrk="0" hangingPunct="1">
        <a:lnSpc>
          <a:spcPts val="1650"/>
        </a:lnSpc>
        <a:spcBef>
          <a:spcPts val="0"/>
        </a:spcBef>
        <a:buClr>
          <a:schemeClr val="bg2"/>
        </a:buClr>
        <a:buFont typeface="Arial" panose="020B0604020202020204" pitchFamily="34" charset="0"/>
        <a:buChar char="•"/>
        <a:defRPr sz="1500" kern="1200">
          <a:solidFill>
            <a:schemeClr val="bg2"/>
          </a:solidFill>
          <a:latin typeface="+mn-lt"/>
          <a:ea typeface="+mn-ea"/>
          <a:cs typeface="+mn-cs"/>
        </a:defRPr>
      </a:lvl4pPr>
      <a:lvl5pPr marL="607500" indent="-202500" algn="l" defTabSz="514350" rtl="0" eaLnBrk="1" latinLnBrk="0" hangingPunct="1">
        <a:lnSpc>
          <a:spcPts val="1500"/>
        </a:lnSpc>
        <a:spcBef>
          <a:spcPts val="0"/>
        </a:spcBef>
        <a:buFont typeface="Arial" panose="020B0604020202020204" pitchFamily="34" charset="0"/>
        <a:buChar char="•"/>
        <a:defRPr sz="1350" kern="1200">
          <a:solidFill>
            <a:schemeClr val="bg2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79" userDrawn="1">
          <p15:clr>
            <a:srgbClr val="F26B43"/>
          </p15:clr>
        </p15:guide>
        <p15:guide id="2" pos="383" userDrawn="1">
          <p15:clr>
            <a:srgbClr val="F26B43"/>
          </p15:clr>
        </p15:guide>
        <p15:guide id="3" pos="53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13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0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Tijdelijke aanduiding voor afbeelding 20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" y="17253"/>
            <a:ext cx="9143998" cy="4096270"/>
          </a:xfrm>
        </p:spPr>
      </p:pic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0" y="4498849"/>
            <a:ext cx="9144000" cy="644652"/>
          </a:xfrm>
          <a:solidFill>
            <a:schemeClr val="tx2"/>
          </a:solidFill>
        </p:spPr>
        <p:txBody>
          <a:bodyPr bIns="0" anchor="ctr" anchorCtr="0"/>
          <a:lstStyle/>
          <a:p>
            <a:r>
              <a:rPr lang="en-US" dirty="0"/>
              <a:t>Zhenyu Ye, Eindhoven University of Technology and Connecterra BV</a:t>
            </a:r>
          </a:p>
          <a:p>
            <a:r>
              <a:rPr lang="en-US" dirty="0"/>
              <a:t>Henk </a:t>
            </a:r>
            <a:r>
              <a:rPr lang="en-US" dirty="0" err="1"/>
              <a:t>Corporaal</a:t>
            </a:r>
            <a:r>
              <a:rPr lang="en-US" dirty="0"/>
              <a:t>, Eindhoven University of Technology</a:t>
            </a:r>
          </a:p>
          <a:p>
            <a:r>
              <a:rPr lang="en-US" dirty="0"/>
              <a:t>Pieter Jonker, Delft University of Technology</a:t>
            </a:r>
          </a:p>
          <a:p>
            <a:r>
              <a:rPr lang="en-US" dirty="0"/>
              <a:t>Henk </a:t>
            </a:r>
            <a:r>
              <a:rPr lang="en-US" dirty="0" err="1"/>
              <a:t>Nijmeijer</a:t>
            </a:r>
            <a:r>
              <a:rPr lang="en-US" dirty="0"/>
              <a:t>, Eindhoven University of Technology</a:t>
            </a:r>
          </a:p>
        </p:txBody>
      </p:sp>
      <p:sp>
        <p:nvSpPr>
          <p:cNvPr id="23" name="Titel 22"/>
          <p:cNvSpPr>
            <a:spLocks noGrp="1"/>
          </p:cNvSpPr>
          <p:nvPr>
            <p:ph type="ctrTitle"/>
          </p:nvPr>
        </p:nvSpPr>
        <p:spPr>
          <a:xfrm>
            <a:off x="0" y="3742944"/>
            <a:ext cx="9144000" cy="755904"/>
          </a:xfrm>
          <a:solidFill>
            <a:schemeClr val="tx2"/>
          </a:solidFill>
        </p:spPr>
        <p:txBody>
          <a:bodyPr tIns="72000" anchor="t" anchorCtr="0"/>
          <a:lstStyle/>
          <a:p>
            <a:r>
              <a:rPr lang="en-US" dirty="0"/>
              <a:t>Cross-domain Modeling and Optimization</a:t>
            </a:r>
            <a:br>
              <a:rPr lang="en-US" dirty="0"/>
            </a:br>
            <a:r>
              <a:rPr lang="en-US" dirty="0"/>
              <a:t>of High-speed Visual Servo Systems</a:t>
            </a:r>
          </a:p>
        </p:txBody>
      </p:sp>
    </p:spTree>
    <p:extLst>
      <p:ext uri="{BB962C8B-B14F-4D97-AF65-F5344CB8AC3E}">
        <p14:creationId xmlns:p14="http://schemas.microsoft.com/office/powerpoint/2010/main" val="133139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Cross-domain Modeling and Optimization of High-speed Visual Servo Systems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128704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544228"/>
            <a:ext cx="8165123" cy="394448"/>
          </a:xfrm>
        </p:spPr>
        <p:txBody>
          <a:bodyPr/>
          <a:lstStyle/>
          <a:p>
            <a:r>
              <a:rPr lang="en-US"/>
              <a:t>Visual Servo Systems: a Multi-domain View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0630" y="3279530"/>
            <a:ext cx="7922712" cy="967156"/>
          </a:xfrm>
        </p:spPr>
        <p:txBody>
          <a:bodyPr/>
          <a:lstStyle/>
          <a:p>
            <a:pPr marL="0" lvl="2" indent="0">
              <a:buNone/>
            </a:pPr>
            <a:r>
              <a:rPr lang="en-US" dirty="0"/>
              <a:t>Focus on </a:t>
            </a:r>
            <a:r>
              <a:rPr lang="en-US" b="1" dirty="0"/>
              <a:t>high-speed</a:t>
            </a:r>
            <a:r>
              <a:rPr lang="en-US" dirty="0"/>
              <a:t> visual servo systems in </a:t>
            </a:r>
            <a:r>
              <a:rPr lang="en-US" b="1" dirty="0"/>
              <a:t>structured environments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Require little adaptability. </a:t>
            </a:r>
            <a:r>
              <a:rPr lang="en-US" b="1" dirty="0"/>
              <a:t>Predefined patterns</a:t>
            </a:r>
            <a:r>
              <a:rPr lang="en-US" dirty="0"/>
              <a:t> are often used.</a:t>
            </a:r>
          </a:p>
          <a:p>
            <a:pPr lvl="2"/>
            <a:r>
              <a:rPr lang="en-US" dirty="0"/>
              <a:t>Typically optimized for </a:t>
            </a:r>
            <a:r>
              <a:rPr lang="en-US" b="1" dirty="0"/>
              <a:t>accuracy</a:t>
            </a:r>
            <a:r>
              <a:rPr lang="en-US" dirty="0"/>
              <a:t> and </a:t>
            </a:r>
            <a:r>
              <a:rPr lang="en-US" b="1" dirty="0"/>
              <a:t>bandwidth</a:t>
            </a:r>
            <a:r>
              <a:rPr lang="en-US" dirty="0"/>
              <a:t>.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Cross-domain Modeling and Optimization of High-speed Visual Servo Systems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B189B2B-443D-8344-B594-D3A891C8C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039" y="947467"/>
            <a:ext cx="6114460" cy="201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5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544228"/>
            <a:ext cx="8165123" cy="394448"/>
          </a:xfrm>
        </p:spPr>
        <p:txBody>
          <a:bodyPr/>
          <a:lstStyle/>
          <a:p>
            <a:r>
              <a:rPr lang="en-US"/>
              <a:t>Modeling Sample Period and Measurement Error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Cross-domain Modeling and Optimization of High-speed Visual Servo Systems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6CA8CE6-1BA4-2643-97BA-558CCC7B5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532" y="1220545"/>
            <a:ext cx="3564467" cy="1142205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94139313-6419-EC42-BCAF-518228166A2E}"/>
              </a:ext>
            </a:extLst>
          </p:cNvPr>
          <p:cNvSpPr/>
          <p:nvPr/>
        </p:nvSpPr>
        <p:spPr>
          <a:xfrm>
            <a:off x="2578526" y="1295397"/>
            <a:ext cx="300657" cy="2370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147EF041-6ADE-104C-B417-AA4D08F524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78" y="3234592"/>
            <a:ext cx="1837573" cy="733683"/>
          </a:xfrm>
          <a:prstGeom prst="rect">
            <a:avLst/>
          </a:prstGeom>
        </p:spPr>
      </p:pic>
      <p:sp>
        <p:nvSpPr>
          <p:cNvPr id="19" name="Rechthoek 18">
            <a:extLst>
              <a:ext uri="{FF2B5EF4-FFF2-40B4-BE49-F238E27FC236}">
                <a16:creationId xmlns:a16="http://schemas.microsoft.com/office/drawing/2014/main" id="{584856AE-66B3-F44C-96C7-84140FB03399}"/>
              </a:ext>
            </a:extLst>
          </p:cNvPr>
          <p:cNvSpPr/>
          <p:nvPr/>
        </p:nvSpPr>
        <p:spPr>
          <a:xfrm>
            <a:off x="2578525" y="1554580"/>
            <a:ext cx="300657" cy="2370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7A8DCA1-F377-7240-B365-6463C35628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32" y="3280571"/>
            <a:ext cx="3817351" cy="656343"/>
          </a:xfrm>
          <a:prstGeom prst="rect">
            <a:avLst/>
          </a:prstGeom>
        </p:spPr>
      </p:pic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45B32D5B-5CE9-934E-B070-95302A0D5EBC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1501129" y="3140024"/>
            <a:ext cx="327670" cy="365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23">
            <a:extLst>
              <a:ext uri="{FF2B5EF4-FFF2-40B4-BE49-F238E27FC236}">
                <a16:creationId xmlns:a16="http://schemas.microsoft.com/office/drawing/2014/main" id="{08CE4969-F441-5248-BB48-2E04DFA6976D}"/>
              </a:ext>
            </a:extLst>
          </p:cNvPr>
          <p:cNvSpPr txBox="1"/>
          <p:nvPr/>
        </p:nvSpPr>
        <p:spPr>
          <a:xfrm>
            <a:off x="963495" y="2493693"/>
            <a:ext cx="1075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Exposure</a:t>
            </a:r>
          </a:p>
          <a:p>
            <a:pPr algn="ctr"/>
            <a:r>
              <a:rPr lang="nl-NL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time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389FF8D0-E282-654B-AD50-AAC9D30564F1}"/>
              </a:ext>
            </a:extLst>
          </p:cNvPr>
          <p:cNvSpPr txBox="1"/>
          <p:nvPr/>
        </p:nvSpPr>
        <p:spPr>
          <a:xfrm>
            <a:off x="2218549" y="2493693"/>
            <a:ext cx="1179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Number</a:t>
            </a:r>
            <a:endParaRPr lang="nl-NL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nl-NL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of pixels</a:t>
            </a:r>
          </a:p>
        </p:txBody>
      </p: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C7EC9582-2B4F-FA41-B7A8-CC4F9C3F8AA5}"/>
              </a:ext>
            </a:extLst>
          </p:cNvPr>
          <p:cNvCxnSpPr>
            <a:cxnSpLocks/>
          </p:cNvCxnSpPr>
          <p:nvPr/>
        </p:nvCxnSpPr>
        <p:spPr>
          <a:xfrm flipH="1">
            <a:off x="2808330" y="3073137"/>
            <a:ext cx="171935" cy="224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vak 28">
            <a:extLst>
              <a:ext uri="{FF2B5EF4-FFF2-40B4-BE49-F238E27FC236}">
                <a16:creationId xmlns:a16="http://schemas.microsoft.com/office/drawing/2014/main" id="{999E94EF-8928-9D4D-A5AD-ABE01DC513EE}"/>
              </a:ext>
            </a:extLst>
          </p:cNvPr>
          <p:cNvSpPr txBox="1"/>
          <p:nvPr/>
        </p:nvSpPr>
        <p:spPr>
          <a:xfrm>
            <a:off x="1676966" y="4185662"/>
            <a:ext cx="1803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Rate</a:t>
            </a:r>
            <a:r>
              <a:rPr lang="nl-NL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of </a:t>
            </a:r>
            <a:r>
              <a:rPr lang="nl-NL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readout</a:t>
            </a:r>
            <a:endParaRPr lang="nl-NL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99B75835-4A2A-9C47-86BD-A6D31DDBE418}"/>
              </a:ext>
            </a:extLst>
          </p:cNvPr>
          <p:cNvCxnSpPr>
            <a:cxnSpLocks/>
          </p:cNvCxnSpPr>
          <p:nvPr/>
        </p:nvCxnSpPr>
        <p:spPr>
          <a:xfrm flipV="1">
            <a:off x="2578525" y="3959676"/>
            <a:ext cx="1" cy="241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>
            <a:extLst>
              <a:ext uri="{FF2B5EF4-FFF2-40B4-BE49-F238E27FC236}">
                <a16:creationId xmlns:a16="http://schemas.microsoft.com/office/drawing/2014/main" id="{2C302069-18AD-AE4B-9CD1-2859C008762E}"/>
              </a:ext>
            </a:extLst>
          </p:cNvPr>
          <p:cNvCxnSpPr>
            <a:cxnSpLocks/>
          </p:cNvCxnSpPr>
          <p:nvPr/>
        </p:nvCxnSpPr>
        <p:spPr>
          <a:xfrm>
            <a:off x="4885267" y="3140024"/>
            <a:ext cx="0" cy="257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vak 33">
            <a:extLst>
              <a:ext uri="{FF2B5EF4-FFF2-40B4-BE49-F238E27FC236}">
                <a16:creationId xmlns:a16="http://schemas.microsoft.com/office/drawing/2014/main" id="{E3E8E55E-73F0-0449-815E-9AF5F5E7E06C}"/>
              </a:ext>
            </a:extLst>
          </p:cNvPr>
          <p:cNvSpPr txBox="1"/>
          <p:nvPr/>
        </p:nvSpPr>
        <p:spPr>
          <a:xfrm>
            <a:off x="4233332" y="2503297"/>
            <a:ext cx="1491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Quantization</a:t>
            </a:r>
            <a:endParaRPr lang="nl-NL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nl-NL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function</a:t>
            </a:r>
            <a:endParaRPr lang="nl-NL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39" name="Rechte verbindingslijn met pijl 38">
            <a:extLst>
              <a:ext uri="{FF2B5EF4-FFF2-40B4-BE49-F238E27FC236}">
                <a16:creationId xmlns:a16="http://schemas.microsoft.com/office/drawing/2014/main" id="{CCCBB4E6-2524-8D4A-B443-B25B42AA6B80}"/>
              </a:ext>
            </a:extLst>
          </p:cNvPr>
          <p:cNvCxnSpPr>
            <a:cxnSpLocks/>
            <a:stCxn id="40" idx="0"/>
          </p:cNvCxnSpPr>
          <p:nvPr/>
        </p:nvCxnSpPr>
        <p:spPr>
          <a:xfrm flipV="1">
            <a:off x="6714918" y="3936915"/>
            <a:ext cx="0" cy="249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kstvak 39">
            <a:extLst>
              <a:ext uri="{FF2B5EF4-FFF2-40B4-BE49-F238E27FC236}">
                <a16:creationId xmlns:a16="http://schemas.microsoft.com/office/drawing/2014/main" id="{6C553D6E-126C-E94F-B8A5-0C7910308894}"/>
              </a:ext>
            </a:extLst>
          </p:cNvPr>
          <p:cNvSpPr txBox="1"/>
          <p:nvPr/>
        </p:nvSpPr>
        <p:spPr>
          <a:xfrm>
            <a:off x="5968999" y="4186325"/>
            <a:ext cx="149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Sensitivity</a:t>
            </a:r>
            <a:endParaRPr lang="nl-NL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B34D5C71-B005-8E4F-81A7-D8F767DA25F6}"/>
              </a:ext>
            </a:extLst>
          </p:cNvPr>
          <p:cNvSpPr txBox="1"/>
          <p:nvPr/>
        </p:nvSpPr>
        <p:spPr>
          <a:xfrm>
            <a:off x="-24835" y="3928773"/>
            <a:ext cx="1075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Sample</a:t>
            </a:r>
          </a:p>
          <a:p>
            <a:pPr algn="ctr"/>
            <a:r>
              <a:rPr lang="nl-NL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period</a:t>
            </a:r>
            <a:endParaRPr lang="nl-NL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D08FD61E-4235-0B4D-89A2-6815D0D712E0}"/>
              </a:ext>
            </a:extLst>
          </p:cNvPr>
          <p:cNvSpPr txBox="1"/>
          <p:nvPr/>
        </p:nvSpPr>
        <p:spPr>
          <a:xfrm>
            <a:off x="3626706" y="3968275"/>
            <a:ext cx="1711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Measurement</a:t>
            </a:r>
            <a:endParaRPr lang="nl-NL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nl-N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error</a:t>
            </a:r>
          </a:p>
        </p:txBody>
      </p:sp>
      <p:cxnSp>
        <p:nvCxnSpPr>
          <p:cNvPr id="46" name="Rechte verbindingslijn met pijl 45">
            <a:extLst>
              <a:ext uri="{FF2B5EF4-FFF2-40B4-BE49-F238E27FC236}">
                <a16:creationId xmlns:a16="http://schemas.microsoft.com/office/drawing/2014/main" id="{80A26A5E-F713-624E-8A38-1CCC21A6F628}"/>
              </a:ext>
            </a:extLst>
          </p:cNvPr>
          <p:cNvCxnSpPr>
            <a:cxnSpLocks/>
            <a:endCxn id="23" idx="1"/>
          </p:cNvCxnSpPr>
          <p:nvPr/>
        </p:nvCxnSpPr>
        <p:spPr>
          <a:xfrm flipV="1">
            <a:off x="767214" y="3601434"/>
            <a:ext cx="221964" cy="374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met pijl 47">
            <a:extLst>
              <a:ext uri="{FF2B5EF4-FFF2-40B4-BE49-F238E27FC236}">
                <a16:creationId xmlns:a16="http://schemas.microsoft.com/office/drawing/2014/main" id="{1FC3FE02-C900-9E47-A553-81A1F09E0C71}"/>
              </a:ext>
            </a:extLst>
          </p:cNvPr>
          <p:cNvCxnSpPr>
            <a:cxnSpLocks/>
          </p:cNvCxnSpPr>
          <p:nvPr/>
        </p:nvCxnSpPr>
        <p:spPr>
          <a:xfrm flipV="1">
            <a:off x="4344314" y="3741744"/>
            <a:ext cx="1" cy="243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48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4" grpId="0"/>
      <p:bldP spid="25" grpId="0"/>
      <p:bldP spid="29" grpId="0"/>
      <p:bldP spid="34" grpId="0"/>
      <p:bldP spid="40" grpId="0"/>
      <p:bldP spid="44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544228"/>
            <a:ext cx="8165123" cy="394448"/>
          </a:xfrm>
        </p:spPr>
        <p:txBody>
          <a:bodyPr/>
          <a:lstStyle/>
          <a:p>
            <a:r>
              <a:rPr lang="en-US" dirty="0"/>
              <a:t>Modeling Measurement Error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Cross-domain Modeling and Optimization of High-speed Visual Servo Systems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7A8DCA1-F377-7240-B365-6463C35628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56" y="3280571"/>
            <a:ext cx="3817351" cy="656343"/>
          </a:xfrm>
          <a:prstGeom prst="rect">
            <a:avLst/>
          </a:prstGeom>
        </p:spPr>
      </p:pic>
      <p:cxnSp>
        <p:nvCxnSpPr>
          <p:cNvPr id="33" name="Rechte verbindingslijn met pijl 32">
            <a:extLst>
              <a:ext uri="{FF2B5EF4-FFF2-40B4-BE49-F238E27FC236}">
                <a16:creationId xmlns:a16="http://schemas.microsoft.com/office/drawing/2014/main" id="{2C302069-18AD-AE4B-9CD1-2859C008762E}"/>
              </a:ext>
            </a:extLst>
          </p:cNvPr>
          <p:cNvCxnSpPr>
            <a:cxnSpLocks/>
          </p:cNvCxnSpPr>
          <p:nvPr/>
        </p:nvCxnSpPr>
        <p:spPr>
          <a:xfrm>
            <a:off x="3819991" y="3140024"/>
            <a:ext cx="0" cy="257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vak 33">
            <a:extLst>
              <a:ext uri="{FF2B5EF4-FFF2-40B4-BE49-F238E27FC236}">
                <a16:creationId xmlns:a16="http://schemas.microsoft.com/office/drawing/2014/main" id="{E3E8E55E-73F0-0449-815E-9AF5F5E7E06C}"/>
              </a:ext>
            </a:extLst>
          </p:cNvPr>
          <p:cNvSpPr txBox="1"/>
          <p:nvPr/>
        </p:nvSpPr>
        <p:spPr>
          <a:xfrm>
            <a:off x="2378049" y="2698008"/>
            <a:ext cx="2775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Quantization</a:t>
            </a:r>
            <a:r>
              <a:rPr lang="nl-N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nl-NL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function</a:t>
            </a:r>
            <a:endParaRPr lang="nl-NL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39" name="Rechte verbindingslijn met pijl 38">
            <a:extLst>
              <a:ext uri="{FF2B5EF4-FFF2-40B4-BE49-F238E27FC236}">
                <a16:creationId xmlns:a16="http://schemas.microsoft.com/office/drawing/2014/main" id="{CCCBB4E6-2524-8D4A-B443-B25B42AA6B80}"/>
              </a:ext>
            </a:extLst>
          </p:cNvPr>
          <p:cNvCxnSpPr>
            <a:cxnSpLocks/>
          </p:cNvCxnSpPr>
          <p:nvPr/>
        </p:nvCxnSpPr>
        <p:spPr>
          <a:xfrm flipH="1" flipV="1">
            <a:off x="5783580" y="3863419"/>
            <a:ext cx="334692" cy="322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kstvak 39">
            <a:extLst>
              <a:ext uri="{FF2B5EF4-FFF2-40B4-BE49-F238E27FC236}">
                <a16:creationId xmlns:a16="http://schemas.microsoft.com/office/drawing/2014/main" id="{6C553D6E-126C-E94F-B8A5-0C7910308894}"/>
              </a:ext>
            </a:extLst>
          </p:cNvPr>
          <p:cNvSpPr txBox="1"/>
          <p:nvPr/>
        </p:nvSpPr>
        <p:spPr>
          <a:xfrm>
            <a:off x="5658103" y="4126128"/>
            <a:ext cx="149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sensitivity</a:t>
            </a:r>
            <a:endParaRPr lang="nl-NL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D08FD61E-4235-0B4D-89A2-6815D0D712E0}"/>
              </a:ext>
            </a:extLst>
          </p:cNvPr>
          <p:cNvSpPr txBox="1"/>
          <p:nvPr/>
        </p:nvSpPr>
        <p:spPr>
          <a:xfrm>
            <a:off x="1150756" y="3968275"/>
            <a:ext cx="2128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Quantization</a:t>
            </a:r>
            <a:r>
              <a:rPr lang="nl-N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error</a:t>
            </a:r>
          </a:p>
        </p:txBody>
      </p:sp>
      <p:cxnSp>
        <p:nvCxnSpPr>
          <p:cNvPr id="48" name="Rechte verbindingslijn met pijl 47">
            <a:extLst>
              <a:ext uri="{FF2B5EF4-FFF2-40B4-BE49-F238E27FC236}">
                <a16:creationId xmlns:a16="http://schemas.microsoft.com/office/drawing/2014/main" id="{1FC3FE02-C900-9E47-A553-81A1F09E0C71}"/>
              </a:ext>
            </a:extLst>
          </p:cNvPr>
          <p:cNvCxnSpPr>
            <a:cxnSpLocks/>
          </p:cNvCxnSpPr>
          <p:nvPr/>
        </p:nvCxnSpPr>
        <p:spPr>
          <a:xfrm flipV="1">
            <a:off x="2854253" y="3741744"/>
            <a:ext cx="369294" cy="220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ECB303E1-9267-8046-9F56-FE681DCB74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672" y="1025196"/>
            <a:ext cx="4826315" cy="1546554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9384AA1B-16CB-2A40-A635-B27B8C31C309}"/>
              </a:ext>
            </a:extLst>
          </p:cNvPr>
          <p:cNvSpPr txBox="1"/>
          <p:nvPr/>
        </p:nvSpPr>
        <p:spPr>
          <a:xfrm>
            <a:off x="78960" y="1089779"/>
            <a:ext cx="177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>
                <a:solidFill>
                  <a:schemeClr val="bg2"/>
                </a:solidFill>
              </a:rPr>
              <a:t>Sample </a:t>
            </a:r>
            <a:r>
              <a:rPr lang="nl-NL" dirty="0" err="1">
                <a:solidFill>
                  <a:schemeClr val="bg2"/>
                </a:solidFill>
              </a:rPr>
              <a:t>period</a:t>
            </a:r>
            <a:endParaRPr lang="nl-NL" dirty="0">
              <a:solidFill>
                <a:schemeClr val="bg2"/>
              </a:solidFill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B24CD821-6A8F-B845-9DF4-200EDECCC3BF}"/>
              </a:ext>
            </a:extLst>
          </p:cNvPr>
          <p:cNvSpPr txBox="1"/>
          <p:nvPr/>
        </p:nvSpPr>
        <p:spPr>
          <a:xfrm>
            <a:off x="-94274" y="1459111"/>
            <a:ext cx="1949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err="1">
                <a:solidFill>
                  <a:schemeClr val="bg2"/>
                </a:solidFill>
              </a:rPr>
              <a:t>Quantization</a:t>
            </a:r>
            <a:r>
              <a:rPr lang="nl-NL" dirty="0">
                <a:solidFill>
                  <a:schemeClr val="bg2"/>
                </a:solidFill>
              </a:rPr>
              <a:t> error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11EC28B1-19EB-754E-B186-B52D6E389F5E}"/>
              </a:ext>
            </a:extLst>
          </p:cNvPr>
          <p:cNvSpPr txBox="1"/>
          <p:nvPr/>
        </p:nvSpPr>
        <p:spPr>
          <a:xfrm>
            <a:off x="225766" y="1828443"/>
            <a:ext cx="1629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>
                <a:solidFill>
                  <a:schemeClr val="bg2"/>
                </a:solidFill>
              </a:rPr>
              <a:t>Delay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2824A894-3DC3-D947-9154-FF7DF1E2DFC7}"/>
              </a:ext>
            </a:extLst>
          </p:cNvPr>
          <p:cNvSpPr txBox="1"/>
          <p:nvPr/>
        </p:nvSpPr>
        <p:spPr>
          <a:xfrm>
            <a:off x="350655" y="2208052"/>
            <a:ext cx="1504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>
                <a:solidFill>
                  <a:schemeClr val="bg2"/>
                </a:solidFill>
              </a:rPr>
              <a:t>Controller</a:t>
            </a:r>
          </a:p>
        </p:txBody>
      </p: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AC383FB4-B0FE-924D-8542-2AA0AFFD61F9}"/>
              </a:ext>
            </a:extLst>
          </p:cNvPr>
          <p:cNvCxnSpPr>
            <a:cxnSpLocks/>
          </p:cNvCxnSpPr>
          <p:nvPr/>
        </p:nvCxnSpPr>
        <p:spPr>
          <a:xfrm>
            <a:off x="1822149" y="1282955"/>
            <a:ext cx="1787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805C3629-8EE9-4049-AC9D-B0B3F3426D8B}"/>
              </a:ext>
            </a:extLst>
          </p:cNvPr>
          <p:cNvCxnSpPr>
            <a:cxnSpLocks/>
          </p:cNvCxnSpPr>
          <p:nvPr/>
        </p:nvCxnSpPr>
        <p:spPr>
          <a:xfrm>
            <a:off x="1823611" y="1643777"/>
            <a:ext cx="1787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E99CB8FD-CCE5-D247-A9BA-E0CE0EC63F7F}"/>
              </a:ext>
            </a:extLst>
          </p:cNvPr>
          <p:cNvCxnSpPr>
            <a:cxnSpLocks/>
          </p:cNvCxnSpPr>
          <p:nvPr/>
        </p:nvCxnSpPr>
        <p:spPr>
          <a:xfrm>
            <a:off x="1822149" y="1996390"/>
            <a:ext cx="1787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A8F4697E-BA80-FC49-B365-2DA2162AF5FF}"/>
              </a:ext>
            </a:extLst>
          </p:cNvPr>
          <p:cNvCxnSpPr>
            <a:cxnSpLocks/>
          </p:cNvCxnSpPr>
          <p:nvPr/>
        </p:nvCxnSpPr>
        <p:spPr>
          <a:xfrm>
            <a:off x="2622249" y="2375999"/>
            <a:ext cx="1787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vak 26">
            <a:extLst>
              <a:ext uri="{FF2B5EF4-FFF2-40B4-BE49-F238E27FC236}">
                <a16:creationId xmlns:a16="http://schemas.microsoft.com/office/drawing/2014/main" id="{ACEE6A92-D35F-7841-8A6B-19C76030C725}"/>
              </a:ext>
            </a:extLst>
          </p:cNvPr>
          <p:cNvSpPr txBox="1"/>
          <p:nvPr/>
        </p:nvSpPr>
        <p:spPr>
          <a:xfrm>
            <a:off x="6551519" y="1028071"/>
            <a:ext cx="2057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chemeClr val="bg2"/>
                </a:solidFill>
              </a:rPr>
              <a:t>Image sensor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6A5EB961-5212-3D45-9EF3-9003885C55D8}"/>
              </a:ext>
            </a:extLst>
          </p:cNvPr>
          <p:cNvSpPr txBox="1"/>
          <p:nvPr/>
        </p:nvSpPr>
        <p:spPr>
          <a:xfrm>
            <a:off x="6551518" y="1397403"/>
            <a:ext cx="2057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err="1">
                <a:solidFill>
                  <a:schemeClr val="bg2"/>
                </a:solidFill>
              </a:rPr>
              <a:t>Vision</a:t>
            </a:r>
            <a:r>
              <a:rPr lang="nl-NL">
                <a:solidFill>
                  <a:schemeClr val="bg2"/>
                </a:solidFill>
              </a:rPr>
              <a:t> </a:t>
            </a:r>
            <a:r>
              <a:rPr lang="nl-NL" err="1">
                <a:solidFill>
                  <a:schemeClr val="bg2"/>
                </a:solidFill>
              </a:rPr>
              <a:t>algorithm</a:t>
            </a:r>
            <a:endParaRPr lang="nl-NL">
              <a:solidFill>
                <a:schemeClr val="bg2"/>
              </a:solidFill>
            </a:endParaRP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9B837385-E01C-FA4E-BC21-184546754E13}"/>
              </a:ext>
            </a:extLst>
          </p:cNvPr>
          <p:cNvSpPr txBox="1"/>
          <p:nvPr/>
        </p:nvSpPr>
        <p:spPr>
          <a:xfrm>
            <a:off x="6551518" y="1766735"/>
            <a:ext cx="2449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2"/>
                </a:solidFill>
              </a:rPr>
              <a:t>Processing </a:t>
            </a:r>
            <a:r>
              <a:rPr lang="nl-NL" dirty="0" err="1">
                <a:solidFill>
                  <a:schemeClr val="bg2"/>
                </a:solidFill>
              </a:rPr>
              <a:t>architecture</a:t>
            </a:r>
            <a:endParaRPr lang="nl-NL" dirty="0">
              <a:solidFill>
                <a:schemeClr val="bg2"/>
              </a:solidFill>
            </a:endParaRP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8236A9CD-8B05-E44E-B362-0A55ADD66439}"/>
              </a:ext>
            </a:extLst>
          </p:cNvPr>
          <p:cNvSpPr txBox="1"/>
          <p:nvPr/>
        </p:nvSpPr>
        <p:spPr>
          <a:xfrm>
            <a:off x="6551518" y="2146344"/>
            <a:ext cx="2057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chemeClr val="bg2"/>
                </a:solidFill>
              </a:rPr>
              <a:t>Plant</a:t>
            </a:r>
          </a:p>
        </p:txBody>
      </p: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3016AE87-9335-5C47-8140-7AEEF0C21A05}"/>
              </a:ext>
            </a:extLst>
          </p:cNvPr>
          <p:cNvCxnSpPr>
            <a:cxnSpLocks/>
          </p:cNvCxnSpPr>
          <p:nvPr/>
        </p:nvCxnSpPr>
        <p:spPr>
          <a:xfrm flipH="1">
            <a:off x="6441662" y="1208786"/>
            <a:ext cx="1714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>
            <a:extLst>
              <a:ext uri="{FF2B5EF4-FFF2-40B4-BE49-F238E27FC236}">
                <a16:creationId xmlns:a16="http://schemas.microsoft.com/office/drawing/2014/main" id="{B90DB77B-3D68-CE43-A434-C7EF4AA36106}"/>
              </a:ext>
            </a:extLst>
          </p:cNvPr>
          <p:cNvCxnSpPr>
            <a:cxnSpLocks/>
          </p:cNvCxnSpPr>
          <p:nvPr/>
        </p:nvCxnSpPr>
        <p:spPr>
          <a:xfrm flipH="1">
            <a:off x="6441661" y="1592083"/>
            <a:ext cx="1714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met pijl 34">
            <a:extLst>
              <a:ext uri="{FF2B5EF4-FFF2-40B4-BE49-F238E27FC236}">
                <a16:creationId xmlns:a16="http://schemas.microsoft.com/office/drawing/2014/main" id="{CF546831-7712-0544-B19A-26B78DCF78B7}"/>
              </a:ext>
            </a:extLst>
          </p:cNvPr>
          <p:cNvCxnSpPr>
            <a:cxnSpLocks/>
          </p:cNvCxnSpPr>
          <p:nvPr/>
        </p:nvCxnSpPr>
        <p:spPr>
          <a:xfrm flipH="1">
            <a:off x="6446857" y="1952623"/>
            <a:ext cx="1714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>
            <a:extLst>
              <a:ext uri="{FF2B5EF4-FFF2-40B4-BE49-F238E27FC236}">
                <a16:creationId xmlns:a16="http://schemas.microsoft.com/office/drawing/2014/main" id="{8E75B10B-6E65-4748-8C75-F98E97869941}"/>
              </a:ext>
            </a:extLst>
          </p:cNvPr>
          <p:cNvCxnSpPr>
            <a:cxnSpLocks/>
          </p:cNvCxnSpPr>
          <p:nvPr/>
        </p:nvCxnSpPr>
        <p:spPr>
          <a:xfrm flipH="1">
            <a:off x="7241761" y="2347729"/>
            <a:ext cx="1714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hoek 18">
            <a:extLst>
              <a:ext uri="{FF2B5EF4-FFF2-40B4-BE49-F238E27FC236}">
                <a16:creationId xmlns:a16="http://schemas.microsoft.com/office/drawing/2014/main" id="{584856AE-66B3-F44C-96C7-84140FB03399}"/>
              </a:ext>
            </a:extLst>
          </p:cNvPr>
          <p:cNvSpPr/>
          <p:nvPr/>
        </p:nvSpPr>
        <p:spPr>
          <a:xfrm>
            <a:off x="2101177" y="1541385"/>
            <a:ext cx="300657" cy="2370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7" name="Rechte verbindingslijn met pijl 36">
            <a:extLst>
              <a:ext uri="{FF2B5EF4-FFF2-40B4-BE49-F238E27FC236}">
                <a16:creationId xmlns:a16="http://schemas.microsoft.com/office/drawing/2014/main" id="{B776104C-6158-574B-AC9E-E107F3769B5D}"/>
              </a:ext>
            </a:extLst>
          </p:cNvPr>
          <p:cNvCxnSpPr>
            <a:cxnSpLocks/>
          </p:cNvCxnSpPr>
          <p:nvPr/>
        </p:nvCxnSpPr>
        <p:spPr>
          <a:xfrm flipV="1">
            <a:off x="4659893" y="3741744"/>
            <a:ext cx="0" cy="249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vak 37">
            <a:extLst>
              <a:ext uri="{FF2B5EF4-FFF2-40B4-BE49-F238E27FC236}">
                <a16:creationId xmlns:a16="http://schemas.microsoft.com/office/drawing/2014/main" id="{DABE9853-16BF-8643-BD1D-B72EB8D6FDAE}"/>
              </a:ext>
            </a:extLst>
          </p:cNvPr>
          <p:cNvSpPr txBox="1"/>
          <p:nvPr/>
        </p:nvSpPr>
        <p:spPr>
          <a:xfrm>
            <a:off x="3977940" y="3962641"/>
            <a:ext cx="1491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Position</a:t>
            </a:r>
            <a:r>
              <a:rPr lang="nl-N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of</a:t>
            </a:r>
          </a:p>
          <a:p>
            <a:pPr algn="ctr"/>
            <a:r>
              <a:rPr lang="nl-N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image frame</a:t>
            </a:r>
          </a:p>
        </p:txBody>
      </p:sp>
    </p:spTree>
    <p:extLst>
      <p:ext uri="{BB962C8B-B14F-4D97-AF65-F5344CB8AC3E}">
        <p14:creationId xmlns:p14="http://schemas.microsoft.com/office/powerpoint/2010/main" val="428813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544228"/>
            <a:ext cx="8165123" cy="394448"/>
          </a:xfrm>
        </p:spPr>
        <p:txBody>
          <a:bodyPr/>
          <a:lstStyle/>
          <a:p>
            <a:r>
              <a:rPr lang="en-US"/>
              <a:t>Design Template of High-speed Vision Systems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Cross-domain Modeling and Optimization of High-speed Visual Servo Systems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AF00F03-EF2E-A748-A969-391BEFD43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78" y="1642535"/>
            <a:ext cx="6353110" cy="1735150"/>
          </a:xfrm>
          <a:prstGeom prst="rect">
            <a:avLst/>
          </a:prstGeom>
        </p:spPr>
      </p:pic>
      <p:sp>
        <p:nvSpPr>
          <p:cNvPr id="47" name="Tekstvak 46">
            <a:extLst>
              <a:ext uri="{FF2B5EF4-FFF2-40B4-BE49-F238E27FC236}">
                <a16:creationId xmlns:a16="http://schemas.microsoft.com/office/drawing/2014/main" id="{79F492DD-0A0A-194E-9A8A-0BEE753C1F04}"/>
              </a:ext>
            </a:extLst>
          </p:cNvPr>
          <p:cNvSpPr txBox="1"/>
          <p:nvPr/>
        </p:nvSpPr>
        <p:spPr>
          <a:xfrm>
            <a:off x="1632449" y="3512688"/>
            <a:ext cx="1942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Decoupling</a:t>
            </a:r>
            <a:r>
              <a:rPr lang="nl-NL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sensor</a:t>
            </a:r>
          </a:p>
          <a:p>
            <a:pPr algn="ctr"/>
            <a:r>
              <a:rPr lang="nl-NL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readout</a:t>
            </a:r>
            <a:r>
              <a:rPr lang="nl-NL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nl-NL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from</a:t>
            </a:r>
            <a:r>
              <a:rPr lang="nl-NL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processing</a:t>
            </a:r>
          </a:p>
        </p:txBody>
      </p:sp>
      <p:cxnSp>
        <p:nvCxnSpPr>
          <p:cNvPr id="48" name="Rechte verbindingslijn met pijl 47">
            <a:extLst>
              <a:ext uri="{FF2B5EF4-FFF2-40B4-BE49-F238E27FC236}">
                <a16:creationId xmlns:a16="http://schemas.microsoft.com/office/drawing/2014/main" id="{C9CB3FE8-79DD-F74C-B933-F093F1C744E7}"/>
              </a:ext>
            </a:extLst>
          </p:cNvPr>
          <p:cNvCxnSpPr>
            <a:cxnSpLocks/>
          </p:cNvCxnSpPr>
          <p:nvPr/>
        </p:nvCxnSpPr>
        <p:spPr>
          <a:xfrm flipV="1">
            <a:off x="2603510" y="2717801"/>
            <a:ext cx="0" cy="761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kstvak 48">
            <a:extLst>
              <a:ext uri="{FF2B5EF4-FFF2-40B4-BE49-F238E27FC236}">
                <a16:creationId xmlns:a16="http://schemas.microsoft.com/office/drawing/2014/main" id="{214FAC9F-D060-0A4E-ABD9-67B3512DC0C3}"/>
              </a:ext>
            </a:extLst>
          </p:cNvPr>
          <p:cNvSpPr txBox="1"/>
          <p:nvPr/>
        </p:nvSpPr>
        <p:spPr>
          <a:xfrm>
            <a:off x="6322784" y="1078755"/>
            <a:ext cx="2287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Pipelining processing in multiple stages</a:t>
            </a:r>
          </a:p>
        </p:txBody>
      </p:sp>
      <p:cxnSp>
        <p:nvCxnSpPr>
          <p:cNvPr id="55" name="Rechte verbindingslijn met pijl 54">
            <a:extLst>
              <a:ext uri="{FF2B5EF4-FFF2-40B4-BE49-F238E27FC236}">
                <a16:creationId xmlns:a16="http://schemas.microsoft.com/office/drawing/2014/main" id="{40EBF4C1-3A50-F140-A783-384EE14EA864}"/>
              </a:ext>
            </a:extLst>
          </p:cNvPr>
          <p:cNvCxnSpPr>
            <a:cxnSpLocks/>
            <a:stCxn id="49" idx="1"/>
          </p:cNvCxnSpPr>
          <p:nvPr/>
        </p:nvCxnSpPr>
        <p:spPr>
          <a:xfrm flipH="1">
            <a:off x="5588000" y="1401921"/>
            <a:ext cx="734784" cy="668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kstvak 55">
            <a:extLst>
              <a:ext uri="{FF2B5EF4-FFF2-40B4-BE49-F238E27FC236}">
                <a16:creationId xmlns:a16="http://schemas.microsoft.com/office/drawing/2014/main" id="{EF8F12CA-8991-4C4E-AB61-9C3B0FCE0875}"/>
              </a:ext>
            </a:extLst>
          </p:cNvPr>
          <p:cNvSpPr txBox="1"/>
          <p:nvPr/>
        </p:nvSpPr>
        <p:spPr>
          <a:xfrm>
            <a:off x="6322784" y="3618299"/>
            <a:ext cx="2287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Optional</a:t>
            </a:r>
            <a:r>
              <a:rPr lang="nl-NL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large buffer </a:t>
            </a:r>
            <a:r>
              <a:rPr lang="nl-NL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</a:t>
            </a:r>
            <a:r>
              <a:rPr lang="nl-NL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nl-NL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multi</a:t>
            </a:r>
            <a:r>
              <a:rPr lang="nl-NL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-frame </a:t>
            </a:r>
            <a:r>
              <a:rPr lang="nl-NL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algo</a:t>
            </a:r>
            <a:r>
              <a:rPr lang="nl-NL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</p:txBody>
      </p:sp>
      <p:cxnSp>
        <p:nvCxnSpPr>
          <p:cNvPr id="57" name="Rechte verbindingslijn met pijl 56">
            <a:extLst>
              <a:ext uri="{FF2B5EF4-FFF2-40B4-BE49-F238E27FC236}">
                <a16:creationId xmlns:a16="http://schemas.microsoft.com/office/drawing/2014/main" id="{012206F1-F6E3-CC41-9593-A1D163824078}"/>
              </a:ext>
            </a:extLst>
          </p:cNvPr>
          <p:cNvCxnSpPr>
            <a:cxnSpLocks/>
            <a:stCxn id="56" idx="1"/>
          </p:cNvCxnSpPr>
          <p:nvPr/>
        </p:nvCxnSpPr>
        <p:spPr>
          <a:xfrm flipH="1" flipV="1">
            <a:off x="5588000" y="3134615"/>
            <a:ext cx="734784" cy="806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16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544228"/>
            <a:ext cx="8165123" cy="394448"/>
          </a:xfrm>
        </p:spPr>
        <p:txBody>
          <a:bodyPr/>
          <a:lstStyle/>
          <a:p>
            <a:r>
              <a:rPr lang="en-US"/>
              <a:t>Controller Gain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Cross-domain Modeling and Optimization of High-speed Visual Servo Systems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F941110-7DB3-9346-887E-8E64FC82F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467" y="699392"/>
            <a:ext cx="3189816" cy="88275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3DEC5ED0-02EF-AD4F-BA56-D5A2C33745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32" y="1582143"/>
            <a:ext cx="2706933" cy="1117147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449A1152-AF33-0D4B-B6F9-B3BF670EDC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2" y="998511"/>
            <a:ext cx="3564467" cy="1142205"/>
          </a:xfrm>
          <a:prstGeom prst="rect">
            <a:avLst/>
          </a:prstGeom>
        </p:spPr>
      </p:pic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4F2531C7-302D-0444-9DD1-1DCA94D84B69}"/>
              </a:ext>
            </a:extLst>
          </p:cNvPr>
          <p:cNvCxnSpPr>
            <a:cxnSpLocks/>
          </p:cNvCxnSpPr>
          <p:nvPr/>
        </p:nvCxnSpPr>
        <p:spPr>
          <a:xfrm>
            <a:off x="3860026" y="2061443"/>
            <a:ext cx="12284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hoek 19">
            <a:extLst>
              <a:ext uri="{FF2B5EF4-FFF2-40B4-BE49-F238E27FC236}">
                <a16:creationId xmlns:a16="http://schemas.microsoft.com/office/drawing/2014/main" id="{ECABB32A-BC4E-AC45-BC79-7E603F39399A}"/>
              </a:ext>
            </a:extLst>
          </p:cNvPr>
          <p:cNvSpPr/>
          <p:nvPr/>
        </p:nvSpPr>
        <p:spPr>
          <a:xfrm>
            <a:off x="3011954" y="1062800"/>
            <a:ext cx="523306" cy="1013625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2237711C-A477-7445-BAC7-77AF82FFF844}"/>
              </a:ext>
            </a:extLst>
          </p:cNvPr>
          <p:cNvSpPr/>
          <p:nvPr/>
        </p:nvSpPr>
        <p:spPr>
          <a:xfrm>
            <a:off x="7617821" y="1615989"/>
            <a:ext cx="273112" cy="1013625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C4C4B689-0B5D-1C48-B969-C92C2541FEB3}"/>
              </a:ext>
            </a:extLst>
          </p:cNvPr>
          <p:cNvSpPr txBox="1"/>
          <p:nvPr/>
        </p:nvSpPr>
        <p:spPr>
          <a:xfrm>
            <a:off x="3778145" y="1138113"/>
            <a:ext cx="1405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Simplify</a:t>
            </a:r>
            <a:r>
              <a:rPr lang="nl-NL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nl-NL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dependency</a:t>
            </a:r>
            <a:endParaRPr lang="nl-NL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nl-NL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of K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8FD50E5E-D0D4-A342-852C-AC48C9CA5A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51" y="3263039"/>
            <a:ext cx="5847686" cy="1256666"/>
          </a:xfrm>
          <a:prstGeom prst="rect">
            <a:avLst/>
          </a:prstGeom>
        </p:spPr>
      </p:pic>
      <p:sp>
        <p:nvSpPr>
          <p:cNvPr id="26" name="Tekstvak 25">
            <a:extLst>
              <a:ext uri="{FF2B5EF4-FFF2-40B4-BE49-F238E27FC236}">
                <a16:creationId xmlns:a16="http://schemas.microsoft.com/office/drawing/2014/main" id="{79F238F6-70DD-0C48-8203-6242323645C2}"/>
              </a:ext>
            </a:extLst>
          </p:cNvPr>
          <p:cNvSpPr txBox="1"/>
          <p:nvPr/>
        </p:nvSpPr>
        <p:spPr>
          <a:xfrm>
            <a:off x="1211251" y="2913322"/>
            <a:ext cx="6324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Optimizing K: </a:t>
            </a:r>
            <a:r>
              <a:rPr lang="nl-NL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analytical</a:t>
            </a:r>
            <a:r>
              <a:rPr lang="nl-N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nl-NL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method</a:t>
            </a:r>
            <a:r>
              <a:rPr lang="nl-N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nl-NL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and</a:t>
            </a:r>
            <a:r>
              <a:rPr lang="nl-N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nl-NL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simulaiton</a:t>
            </a:r>
            <a:r>
              <a:rPr lang="nl-N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D2F19E59-EFDF-074D-BCC9-A3BBC1FAB826}"/>
              </a:ext>
            </a:extLst>
          </p:cNvPr>
          <p:cNvSpPr/>
          <p:nvPr/>
        </p:nvSpPr>
        <p:spPr>
          <a:xfrm>
            <a:off x="342826" y="1814205"/>
            <a:ext cx="266774" cy="305321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00BF5CB4-0ECF-774F-9126-549C0171FD30}"/>
              </a:ext>
            </a:extLst>
          </p:cNvPr>
          <p:cNvSpPr/>
          <p:nvPr/>
        </p:nvSpPr>
        <p:spPr>
          <a:xfrm>
            <a:off x="5370223" y="1964534"/>
            <a:ext cx="266774" cy="305321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45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  <p:bldP spid="26" grpId="0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544228"/>
            <a:ext cx="8165123" cy="394448"/>
          </a:xfrm>
        </p:spPr>
        <p:txBody>
          <a:bodyPr/>
          <a:lstStyle/>
          <a:p>
            <a:r>
              <a:rPr lang="en-US"/>
              <a:t>Controller Gain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Cross-domain Modeling and Optimization of High-speed Visual Servo Systems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F941110-7DB3-9346-887E-8E64FC82F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467" y="1579502"/>
            <a:ext cx="3189816" cy="88275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3DEC5ED0-02EF-AD4F-BA56-D5A2C33745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32" y="2462253"/>
            <a:ext cx="2706933" cy="1117147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449A1152-AF33-0D4B-B6F9-B3BF670EDC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2" y="1878621"/>
            <a:ext cx="3564467" cy="1142205"/>
          </a:xfrm>
          <a:prstGeom prst="rect">
            <a:avLst/>
          </a:prstGeom>
        </p:spPr>
      </p:pic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4F2531C7-302D-0444-9DD1-1DCA94D84B69}"/>
              </a:ext>
            </a:extLst>
          </p:cNvPr>
          <p:cNvCxnSpPr>
            <a:cxnSpLocks/>
          </p:cNvCxnSpPr>
          <p:nvPr/>
        </p:nvCxnSpPr>
        <p:spPr>
          <a:xfrm>
            <a:off x="3860026" y="2941553"/>
            <a:ext cx="12284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hoek 19">
            <a:extLst>
              <a:ext uri="{FF2B5EF4-FFF2-40B4-BE49-F238E27FC236}">
                <a16:creationId xmlns:a16="http://schemas.microsoft.com/office/drawing/2014/main" id="{ECABB32A-BC4E-AC45-BC79-7E603F39399A}"/>
              </a:ext>
            </a:extLst>
          </p:cNvPr>
          <p:cNvSpPr/>
          <p:nvPr/>
        </p:nvSpPr>
        <p:spPr>
          <a:xfrm>
            <a:off x="3011954" y="1942910"/>
            <a:ext cx="523306" cy="1013625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2237711C-A477-7445-BAC7-77AF82FFF844}"/>
              </a:ext>
            </a:extLst>
          </p:cNvPr>
          <p:cNvSpPr/>
          <p:nvPr/>
        </p:nvSpPr>
        <p:spPr>
          <a:xfrm>
            <a:off x="7617821" y="2496099"/>
            <a:ext cx="273112" cy="1013625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C4C4B689-0B5D-1C48-B969-C92C2541FEB3}"/>
              </a:ext>
            </a:extLst>
          </p:cNvPr>
          <p:cNvSpPr txBox="1"/>
          <p:nvPr/>
        </p:nvSpPr>
        <p:spPr>
          <a:xfrm>
            <a:off x="3778145" y="2018223"/>
            <a:ext cx="1405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Simplify</a:t>
            </a:r>
            <a:r>
              <a:rPr lang="nl-NL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nl-NL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dependency</a:t>
            </a:r>
            <a:endParaRPr lang="nl-NL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nl-NL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of K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D2F19E59-EFDF-074D-BCC9-A3BBC1FAB826}"/>
              </a:ext>
            </a:extLst>
          </p:cNvPr>
          <p:cNvSpPr/>
          <p:nvPr/>
        </p:nvSpPr>
        <p:spPr>
          <a:xfrm>
            <a:off x="342826" y="2694315"/>
            <a:ext cx="266774" cy="305321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00BF5CB4-0ECF-774F-9126-549C0171FD30}"/>
              </a:ext>
            </a:extLst>
          </p:cNvPr>
          <p:cNvSpPr/>
          <p:nvPr/>
        </p:nvSpPr>
        <p:spPr>
          <a:xfrm>
            <a:off x="5370223" y="2844644"/>
            <a:ext cx="266774" cy="305321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311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Sensors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Cross-domain Modeling and Optimization of High-speed Visual Servo Systems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" name="Tijdelijke aanduiding voor inhoud 9" descr="Afbeelding met schermafbeelding&#10;&#10;&#10;&#10;Automatisch gegenereerde beschrijving">
            <a:extLst>
              <a:ext uri="{FF2B5EF4-FFF2-40B4-BE49-F238E27FC236}">
                <a16:creationId xmlns:a16="http://schemas.microsoft.com/office/drawing/2014/main" id="{DD471072-8DD9-BD42-AF53-F91C3E4C6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358" y="1187450"/>
            <a:ext cx="5089697" cy="1319213"/>
          </a:xfrm>
        </p:spPr>
      </p:pic>
    </p:spTree>
    <p:extLst>
      <p:ext uri="{BB962C8B-B14F-4D97-AF65-F5344CB8AC3E}">
        <p14:creationId xmlns:p14="http://schemas.microsoft.com/office/powerpoint/2010/main" val="412173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 Algorithms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Cross-domain Modeling and Optimization of High-speed Visual Servo Systems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05004F41-FA44-9C4A-AC22-D27B72D2A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204" y="292718"/>
            <a:ext cx="5511800" cy="1371600"/>
          </a:xfrm>
        </p:spPr>
      </p:pic>
      <p:pic>
        <p:nvPicPr>
          <p:cNvPr id="11" name="Afbeelding 10" descr="Afbeelding met object&#10;&#10;&#10;&#10;Automatisch gegenereerde beschrijving">
            <a:extLst>
              <a:ext uri="{FF2B5EF4-FFF2-40B4-BE49-F238E27FC236}">
                <a16:creationId xmlns:a16="http://schemas.microsoft.com/office/drawing/2014/main" id="{F8A7710D-93D9-9F44-9FD7-18F7B61F72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504" y="2021170"/>
            <a:ext cx="6286500" cy="2476500"/>
          </a:xfrm>
          <a:prstGeom prst="rect">
            <a:avLst/>
          </a:prstGeom>
        </p:spPr>
      </p:pic>
      <p:sp>
        <p:nvSpPr>
          <p:cNvPr id="12" name="Afgeronde rechthoek 11">
            <a:extLst>
              <a:ext uri="{FF2B5EF4-FFF2-40B4-BE49-F238E27FC236}">
                <a16:creationId xmlns:a16="http://schemas.microsoft.com/office/drawing/2014/main" id="{90060294-6070-F74B-AD57-DE8C08F11B22}"/>
              </a:ext>
            </a:extLst>
          </p:cNvPr>
          <p:cNvSpPr/>
          <p:nvPr/>
        </p:nvSpPr>
        <p:spPr>
          <a:xfrm>
            <a:off x="2624666" y="1913465"/>
            <a:ext cx="6485465" cy="2670759"/>
          </a:xfrm>
          <a:prstGeom prst="roundRect">
            <a:avLst>
              <a:gd name="adj" fmla="val 690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fgeronde rechthoek 12">
            <a:extLst>
              <a:ext uri="{FF2B5EF4-FFF2-40B4-BE49-F238E27FC236}">
                <a16:creationId xmlns:a16="http://schemas.microsoft.com/office/drawing/2014/main" id="{7EDE0D88-A64C-3F4B-9B4E-06ECE3DA9BEA}"/>
              </a:ext>
            </a:extLst>
          </p:cNvPr>
          <p:cNvSpPr/>
          <p:nvPr/>
        </p:nvSpPr>
        <p:spPr>
          <a:xfrm>
            <a:off x="3403597" y="216516"/>
            <a:ext cx="5708671" cy="1561481"/>
          </a:xfrm>
          <a:prstGeom prst="roundRect">
            <a:avLst>
              <a:gd name="adj" fmla="val 690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24706997-F4DA-3048-B937-4D135D5FBC2F}"/>
              </a:ext>
            </a:extLst>
          </p:cNvPr>
          <p:cNvSpPr/>
          <p:nvPr/>
        </p:nvSpPr>
        <p:spPr>
          <a:xfrm>
            <a:off x="4453465" y="3413839"/>
            <a:ext cx="567268" cy="303026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E43899EB-06CF-6C46-AC28-4A23DCD69352}"/>
              </a:ext>
            </a:extLst>
          </p:cNvPr>
          <p:cNvSpPr/>
          <p:nvPr/>
        </p:nvSpPr>
        <p:spPr>
          <a:xfrm>
            <a:off x="4453465" y="4018341"/>
            <a:ext cx="567268" cy="303026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87BD46A4-755C-7A42-BAAF-4ACEE91DBC71}"/>
              </a:ext>
            </a:extLst>
          </p:cNvPr>
          <p:cNvSpPr txBox="1"/>
          <p:nvPr/>
        </p:nvSpPr>
        <p:spPr>
          <a:xfrm>
            <a:off x="1862666" y="1148269"/>
            <a:ext cx="140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Algorithm 1 :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F0A9D7C-7C92-8E48-A002-688D64A58DEC}"/>
              </a:ext>
            </a:extLst>
          </p:cNvPr>
          <p:cNvSpPr txBox="1"/>
          <p:nvPr/>
        </p:nvSpPr>
        <p:spPr>
          <a:xfrm>
            <a:off x="609600" y="3840860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Algorithm 2 &amp; 3 :</a:t>
            </a:r>
          </a:p>
        </p:txBody>
      </p:sp>
    </p:spTree>
    <p:extLst>
      <p:ext uri="{BB962C8B-B14F-4D97-AF65-F5344CB8AC3E}">
        <p14:creationId xmlns:p14="http://schemas.microsoft.com/office/powerpoint/2010/main" val="393222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Stages of Vision Algorithms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Cross-domain Modeling and Optimization of High-speed Visual Servo Systems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DD471072-8DD9-BD42-AF53-F91C3E4C6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127" y="1136650"/>
            <a:ext cx="5823003" cy="3359150"/>
          </a:xfrm>
        </p:spPr>
      </p:pic>
    </p:spTree>
    <p:extLst>
      <p:ext uri="{BB962C8B-B14F-4D97-AF65-F5344CB8AC3E}">
        <p14:creationId xmlns:p14="http://schemas.microsoft.com/office/powerpoint/2010/main" val="199551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544228"/>
            <a:ext cx="8165123" cy="394448"/>
          </a:xfrm>
        </p:spPr>
        <p:txBody>
          <a:bodyPr/>
          <a:lstStyle/>
          <a:p>
            <a:r>
              <a:rPr lang="en-US" dirty="0"/>
              <a:t>Visual Servo Systems: a Multi-domain View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Cross-domain Modeling and Optimization of High-speed Visual Servo Systems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B189B2B-443D-8344-B594-D3A891C8C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64923"/>
            <a:ext cx="7430255" cy="2452705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8EE395A0-0F99-D744-9387-4F30E4BF4EFE}"/>
              </a:ext>
            </a:extLst>
          </p:cNvPr>
          <p:cNvSpPr/>
          <p:nvPr/>
        </p:nvSpPr>
        <p:spPr>
          <a:xfrm>
            <a:off x="411480" y="4114779"/>
            <a:ext cx="6208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0">
              <a:buNone/>
            </a:pPr>
            <a:r>
              <a:rPr lang="en-US" dirty="0"/>
              <a:t>Focus: </a:t>
            </a:r>
            <a:r>
              <a:rPr lang="en-US" b="1" dirty="0"/>
              <a:t>controlled</a:t>
            </a:r>
            <a:r>
              <a:rPr lang="en-US" dirty="0"/>
              <a:t> and </a:t>
            </a:r>
            <a:r>
              <a:rPr lang="en-US" b="1" dirty="0"/>
              <a:t>structured </a:t>
            </a:r>
            <a:r>
              <a:rPr lang="en-US" dirty="0"/>
              <a:t>environments.</a:t>
            </a:r>
          </a:p>
        </p:txBody>
      </p:sp>
    </p:spTree>
    <p:extLst>
      <p:ext uri="{BB962C8B-B14F-4D97-AF65-F5344CB8AC3E}">
        <p14:creationId xmlns:p14="http://schemas.microsoft.com/office/powerpoint/2010/main" val="236399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 Algorithm 3: Complexity Analysis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Cross-domain Modeling and Optimization of High-speed Visual Servo Systems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DD471072-8DD9-BD42-AF53-F91C3E4C6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327" y="1460752"/>
            <a:ext cx="5823003" cy="2541612"/>
          </a:xfrm>
        </p:spPr>
      </p:pic>
    </p:spTree>
    <p:extLst>
      <p:ext uri="{BB962C8B-B14F-4D97-AF65-F5344CB8AC3E}">
        <p14:creationId xmlns:p14="http://schemas.microsoft.com/office/powerpoint/2010/main" val="385011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544228"/>
            <a:ext cx="3310467" cy="801972"/>
          </a:xfrm>
        </p:spPr>
        <p:txBody>
          <a:bodyPr/>
          <a:lstStyle/>
          <a:p>
            <a:r>
              <a:rPr lang="en-US" dirty="0"/>
              <a:t>Vision Algorithm 3 on</a:t>
            </a:r>
            <a:br>
              <a:rPr lang="en-US" dirty="0"/>
            </a:br>
            <a:r>
              <a:rPr lang="en-US" dirty="0"/>
              <a:t>Architecture Template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Cross-domain Modeling and Optimization of High-speed Visual Servo Systems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D98582E4-6B09-E440-A284-143E43CC7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067" y="-1427"/>
            <a:ext cx="4176982" cy="4772590"/>
          </a:xfrm>
        </p:spPr>
      </p:pic>
    </p:spTree>
    <p:extLst>
      <p:ext uri="{BB962C8B-B14F-4D97-AF65-F5344CB8AC3E}">
        <p14:creationId xmlns:p14="http://schemas.microsoft.com/office/powerpoint/2010/main" val="273061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544228"/>
            <a:ext cx="7108209" cy="398927"/>
          </a:xfrm>
        </p:spPr>
        <p:txBody>
          <a:bodyPr/>
          <a:lstStyle/>
          <a:p>
            <a:r>
              <a:rPr lang="en-US" dirty="0"/>
              <a:t>System Diagram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Cross-domain Modeling and Optimization of High-speed Visual Servo Systems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D98582E4-6B09-E440-A284-143E43CC7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485" y="156491"/>
            <a:ext cx="5729575" cy="2415259"/>
          </a:xfrm>
        </p:spPr>
      </p:pic>
      <p:pic>
        <p:nvPicPr>
          <p:cNvPr id="6" name="Afbeelding 5" descr="Afbeelding met object&#10;&#10;&#10;&#10;Automatisch gegenereerde beschrijving">
            <a:extLst>
              <a:ext uri="{FF2B5EF4-FFF2-40B4-BE49-F238E27FC236}">
                <a16:creationId xmlns:a16="http://schemas.microsoft.com/office/drawing/2014/main" id="{5DA0B212-AC1D-E146-9401-D0000717AF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792" y="2959487"/>
            <a:ext cx="3615268" cy="1397753"/>
          </a:xfrm>
          <a:prstGeom prst="rect">
            <a:avLst/>
          </a:prstGeom>
        </p:spPr>
      </p:pic>
      <p:sp>
        <p:nvSpPr>
          <p:cNvPr id="9" name="Afgeronde rechthoek 8">
            <a:extLst>
              <a:ext uri="{FF2B5EF4-FFF2-40B4-BE49-F238E27FC236}">
                <a16:creationId xmlns:a16="http://schemas.microsoft.com/office/drawing/2014/main" id="{8BF47541-214D-7B4C-98CA-8CA50B622A0D}"/>
              </a:ext>
            </a:extLst>
          </p:cNvPr>
          <p:cNvSpPr/>
          <p:nvPr/>
        </p:nvSpPr>
        <p:spPr>
          <a:xfrm>
            <a:off x="3141133" y="84668"/>
            <a:ext cx="5971136" cy="2582332"/>
          </a:xfrm>
          <a:prstGeom prst="roundRect">
            <a:avLst>
              <a:gd name="adj" fmla="val 690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9A80FAE-2774-A842-90FA-0E2CDFF13C7D}"/>
              </a:ext>
            </a:extLst>
          </p:cNvPr>
          <p:cNvSpPr txBox="1"/>
          <p:nvPr/>
        </p:nvSpPr>
        <p:spPr>
          <a:xfrm>
            <a:off x="131940" y="3110507"/>
            <a:ext cx="4688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Simplified model for analytical methods:</a:t>
            </a:r>
          </a:p>
          <a:p>
            <a:r>
              <a:rPr lang="en-GB" dirty="0">
                <a:solidFill>
                  <a:srgbClr val="C00000"/>
                </a:solidFill>
              </a:rPr>
              <a:t>quantized sampled-data system with time delay.</a:t>
            </a:r>
          </a:p>
        </p:txBody>
      </p:sp>
      <p:sp>
        <p:nvSpPr>
          <p:cNvPr id="11" name="Afgeronde rechthoek 10">
            <a:extLst>
              <a:ext uri="{FF2B5EF4-FFF2-40B4-BE49-F238E27FC236}">
                <a16:creationId xmlns:a16="http://schemas.microsoft.com/office/drawing/2014/main" id="{684AD549-DFBD-6B47-B57B-3206BBFA94E2}"/>
              </a:ext>
            </a:extLst>
          </p:cNvPr>
          <p:cNvSpPr/>
          <p:nvPr/>
        </p:nvSpPr>
        <p:spPr>
          <a:xfrm>
            <a:off x="5173133" y="2895599"/>
            <a:ext cx="3939136" cy="1590763"/>
          </a:xfrm>
          <a:prstGeom prst="roundRect">
            <a:avLst>
              <a:gd name="adj" fmla="val 690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C0FF0410-91B6-774F-B9F4-D370BE736A76}"/>
              </a:ext>
            </a:extLst>
          </p:cNvPr>
          <p:cNvCxnSpPr>
            <a:cxnSpLocks/>
          </p:cNvCxnSpPr>
          <p:nvPr/>
        </p:nvCxnSpPr>
        <p:spPr>
          <a:xfrm>
            <a:off x="4191000" y="2785531"/>
            <a:ext cx="905934" cy="973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99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544228"/>
            <a:ext cx="7108209" cy="398927"/>
          </a:xfrm>
        </p:spPr>
        <p:txBody>
          <a:bodyPr/>
          <a:lstStyle/>
          <a:p>
            <a:r>
              <a:rPr lang="en-US" dirty="0"/>
              <a:t>Quantization Error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Cross-domain Modeling and Optimization of High-speed Visual Servo Systems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D98582E4-6B09-E440-A284-143E43CC7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856" y="18401"/>
            <a:ext cx="5454697" cy="4536668"/>
          </a:xfrm>
        </p:spPr>
      </p:pic>
      <p:pic>
        <p:nvPicPr>
          <p:cNvPr id="6" name="Afbeelding 5" descr="Afbeelding met object, horloge, klok&#10;&#10;&#10;&#10;Automatisch gegenereerde beschrijving">
            <a:extLst>
              <a:ext uri="{FF2B5EF4-FFF2-40B4-BE49-F238E27FC236}">
                <a16:creationId xmlns:a16="http://schemas.microsoft.com/office/drawing/2014/main" id="{D6309820-3FD9-3B40-86A2-0F4C20F53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7" y="2087759"/>
            <a:ext cx="2497667" cy="303288"/>
          </a:xfrm>
          <a:prstGeom prst="rect">
            <a:avLst/>
          </a:prstGeom>
        </p:spPr>
      </p:pic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6306C968-FA15-9D4B-942A-DFC088E546D7}"/>
              </a:ext>
            </a:extLst>
          </p:cNvPr>
          <p:cNvSpPr txBox="1">
            <a:spLocks/>
          </p:cNvSpPr>
          <p:nvPr/>
        </p:nvSpPr>
        <p:spPr>
          <a:xfrm>
            <a:off x="592667" y="1022981"/>
            <a:ext cx="2709334" cy="11507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9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02500" indent="-202500" algn="l" defTabSz="514350" rtl="0" eaLnBrk="1" latinLnBrk="0" hangingPunct="1">
              <a:lnSpc>
                <a:spcPts val="1800"/>
              </a:lnSpc>
              <a:spcBef>
                <a:spcPts val="413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405000" indent="-202500" algn="l" defTabSz="514350" rtl="0" eaLnBrk="1" latinLnBrk="0" hangingPunct="1">
              <a:lnSpc>
                <a:spcPts val="165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07500" indent="-202500" algn="l" defTabSz="51435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en-US" dirty="0"/>
              <a:t>Error “e” depends on image position “x” and displacement “d”. Vision algorithms is lumped into function “g()”.</a:t>
            </a:r>
          </a:p>
        </p:txBody>
      </p:sp>
    </p:spTree>
    <p:extLst>
      <p:ext uri="{BB962C8B-B14F-4D97-AF65-F5344CB8AC3E}">
        <p14:creationId xmlns:p14="http://schemas.microsoft.com/office/powerpoint/2010/main" val="26571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544228"/>
            <a:ext cx="2624667" cy="751172"/>
          </a:xfrm>
        </p:spPr>
        <p:txBody>
          <a:bodyPr/>
          <a:lstStyle/>
          <a:p>
            <a:r>
              <a:rPr lang="en-US" dirty="0"/>
              <a:t>Sample Period and Delay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Cross-domain Modeling and Optimization of High-speed Visual Servo Systems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D98582E4-6B09-E440-A284-143E43CC7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650" y="20119"/>
            <a:ext cx="5510151" cy="4563890"/>
          </a:xfrm>
        </p:spPr>
      </p:pic>
    </p:spTree>
    <p:extLst>
      <p:ext uri="{BB962C8B-B14F-4D97-AF65-F5344CB8AC3E}">
        <p14:creationId xmlns:p14="http://schemas.microsoft.com/office/powerpoint/2010/main" val="140595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544228"/>
            <a:ext cx="7611533" cy="420972"/>
          </a:xfrm>
        </p:spPr>
        <p:txBody>
          <a:bodyPr/>
          <a:lstStyle/>
          <a:p>
            <a:r>
              <a:rPr lang="en-US" dirty="0"/>
              <a:t>Tracking Errors of a Constant Reference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Cross-domain Modeling and Optimization of High-speed Visual Servo Systems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D98582E4-6B09-E440-A284-143E43CC7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16" y="965200"/>
            <a:ext cx="7686684" cy="2755729"/>
          </a:xfrm>
        </p:spPr>
      </p:pic>
    </p:spTree>
    <p:extLst>
      <p:ext uri="{BB962C8B-B14F-4D97-AF65-F5344CB8AC3E}">
        <p14:creationId xmlns:p14="http://schemas.microsoft.com/office/powerpoint/2010/main" val="234974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>
          <a:xfrm>
            <a:off x="628649" y="1215252"/>
            <a:ext cx="8146074" cy="644835"/>
          </a:xfrm>
        </p:spPr>
        <p:txBody>
          <a:bodyPr/>
          <a:lstStyle/>
          <a:p>
            <a:pPr lvl="1"/>
            <a:r>
              <a:rPr lang="en-US" dirty="0"/>
              <a:t>Challenge 1</a:t>
            </a:r>
          </a:p>
          <a:p>
            <a:pPr marL="0" lvl="2" indent="0">
              <a:buNone/>
            </a:pPr>
            <a:r>
              <a:rPr lang="nl-NL" dirty="0" err="1"/>
              <a:t>Limitations</a:t>
            </a:r>
            <a:r>
              <a:rPr lang="nl-NL" dirty="0"/>
              <a:t> of </a:t>
            </a:r>
            <a:r>
              <a:rPr lang="nl-NL" dirty="0" err="1"/>
              <a:t>visual</a:t>
            </a:r>
            <a:r>
              <a:rPr lang="nl-NL" dirty="0"/>
              <a:t> feedback: low</a:t>
            </a:r>
            <a:r>
              <a:rPr lang="nl-NL" b="1" dirty="0"/>
              <a:t> sample </a:t>
            </a:r>
            <a:r>
              <a:rPr lang="nl-NL" b="1" dirty="0" err="1"/>
              <a:t>rate</a:t>
            </a:r>
            <a:r>
              <a:rPr lang="nl-NL" b="1" dirty="0"/>
              <a:t>, </a:t>
            </a:r>
            <a:r>
              <a:rPr lang="nl-NL" dirty="0"/>
              <a:t>large</a:t>
            </a:r>
            <a:r>
              <a:rPr lang="nl-NL" b="1" dirty="0"/>
              <a:t> delay, </a:t>
            </a:r>
            <a:r>
              <a:rPr lang="nl-NL" dirty="0" err="1"/>
              <a:t>coarse</a:t>
            </a:r>
            <a:r>
              <a:rPr lang="nl-NL" b="1" dirty="0"/>
              <a:t> </a:t>
            </a:r>
            <a:r>
              <a:rPr lang="nl-NL" b="1" dirty="0" err="1"/>
              <a:t>quantization</a:t>
            </a:r>
            <a:r>
              <a:rPr lang="nl-NL" dirty="0"/>
              <a:t>.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786574" y="2001126"/>
            <a:ext cx="6174845" cy="612510"/>
          </a:xfrm>
        </p:spPr>
        <p:txBody>
          <a:bodyPr/>
          <a:lstStyle/>
          <a:p>
            <a:pPr lvl="1"/>
            <a:r>
              <a:rPr lang="en-US" dirty="0">
                <a:solidFill>
                  <a:srgbClr val="C00000"/>
                </a:solidFill>
              </a:rPr>
              <a:t>Proposed solution:</a:t>
            </a:r>
          </a:p>
          <a:p>
            <a:pPr lvl="1"/>
            <a:r>
              <a:rPr lang="en-US" sz="1650" dirty="0">
                <a:solidFill>
                  <a:srgbClr val="C00000"/>
                </a:solidFill>
              </a:rPr>
              <a:t>Design template for high-speed vision processing.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Cross-domain Modeling and Optimization of High-speed Visual Servo Systems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ijdelijke aanduiding voor inhoud 1">
            <a:extLst>
              <a:ext uri="{FF2B5EF4-FFF2-40B4-BE49-F238E27FC236}">
                <a16:creationId xmlns:a16="http://schemas.microsoft.com/office/drawing/2014/main" id="{EF664D6D-D4A7-AB4A-9BC7-52ABF0B880F1}"/>
              </a:ext>
            </a:extLst>
          </p:cNvPr>
          <p:cNvSpPr txBox="1">
            <a:spLocks/>
          </p:cNvSpPr>
          <p:nvPr/>
        </p:nvSpPr>
        <p:spPr>
          <a:xfrm>
            <a:off x="628649" y="2754675"/>
            <a:ext cx="6728630" cy="7253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9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02500" indent="-202500" algn="l" defTabSz="514350" rtl="0" eaLnBrk="1" latinLnBrk="0" hangingPunct="1">
              <a:lnSpc>
                <a:spcPts val="1800"/>
              </a:lnSpc>
              <a:spcBef>
                <a:spcPts val="413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405000" indent="-202500" algn="l" defTabSz="514350" rtl="0" eaLnBrk="1" latinLnBrk="0" hangingPunct="1">
              <a:lnSpc>
                <a:spcPts val="165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07500" indent="-202500" algn="l" defTabSz="51435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en-US" sz="1950" dirty="0"/>
              <a:t>Challenge 2</a:t>
            </a:r>
          </a:p>
          <a:p>
            <a:pPr marL="0" lvl="2" indent="0">
              <a:buNone/>
            </a:pPr>
            <a:r>
              <a:rPr lang="en-US" dirty="0"/>
              <a:t>Cross-domain couplings and trade-offs.</a:t>
            </a:r>
          </a:p>
        </p:txBody>
      </p:sp>
      <p:sp>
        <p:nvSpPr>
          <p:cNvPr id="8" name="Tijdelijke aanduiding voor inhoud 1">
            <a:extLst>
              <a:ext uri="{FF2B5EF4-FFF2-40B4-BE49-F238E27FC236}">
                <a16:creationId xmlns:a16="http://schemas.microsoft.com/office/drawing/2014/main" id="{E45C3BC5-6877-084F-B199-572B6630F930}"/>
              </a:ext>
            </a:extLst>
          </p:cNvPr>
          <p:cNvSpPr txBox="1">
            <a:spLocks/>
          </p:cNvSpPr>
          <p:nvPr/>
        </p:nvSpPr>
        <p:spPr>
          <a:xfrm>
            <a:off x="786574" y="3517586"/>
            <a:ext cx="6009092" cy="7253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9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02500" indent="-202500" algn="l" defTabSz="514350" rtl="0" eaLnBrk="1" latinLnBrk="0" hangingPunct="1">
              <a:lnSpc>
                <a:spcPts val="1800"/>
              </a:lnSpc>
              <a:spcBef>
                <a:spcPts val="413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405000" indent="-202500" algn="l" defTabSz="514350" rtl="0" eaLnBrk="1" latinLnBrk="0" hangingPunct="1">
              <a:lnSpc>
                <a:spcPts val="165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07500" indent="-202500" algn="l" defTabSz="51435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en-US" sz="1950" dirty="0">
                <a:solidFill>
                  <a:srgbClr val="C00000"/>
                </a:solidFill>
              </a:rPr>
              <a:t>Proposed solution:</a:t>
            </a:r>
          </a:p>
          <a:p>
            <a:pPr marL="0" lvl="2" indent="0">
              <a:buNone/>
            </a:pPr>
            <a:r>
              <a:rPr lang="en-US" dirty="0">
                <a:solidFill>
                  <a:srgbClr val="C00000"/>
                </a:solidFill>
              </a:rPr>
              <a:t>A framework of methods for cross-domain modeling and optimization.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969DFC8-FB9F-7B46-9A9E-DEAAD5564445}"/>
              </a:ext>
            </a:extLst>
          </p:cNvPr>
          <p:cNvSpPr txBox="1">
            <a:spLocks/>
          </p:cNvSpPr>
          <p:nvPr/>
        </p:nvSpPr>
        <p:spPr>
          <a:xfrm>
            <a:off x="609600" y="544228"/>
            <a:ext cx="8165123" cy="394448"/>
          </a:xfrm>
          <a:prstGeom prst="rect">
            <a:avLst/>
          </a:prstGeom>
        </p:spPr>
        <p:txBody>
          <a:bodyPr/>
          <a:lstStyle>
            <a:lvl1pPr algn="l" defTabSz="51435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sz="27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Challenges and Proposed Solutions</a:t>
            </a:r>
          </a:p>
        </p:txBody>
      </p:sp>
    </p:spTree>
    <p:extLst>
      <p:ext uri="{BB962C8B-B14F-4D97-AF65-F5344CB8AC3E}">
        <p14:creationId xmlns:p14="http://schemas.microsoft.com/office/powerpoint/2010/main" val="44411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object, klok, horloge&#10;&#10;&#10;&#10;Automatisch gegenereerde beschrijving">
            <a:extLst>
              <a:ext uri="{FF2B5EF4-FFF2-40B4-BE49-F238E27FC236}">
                <a16:creationId xmlns:a16="http://schemas.microsoft.com/office/drawing/2014/main" id="{3FE8CA22-AABA-E845-B435-E9382C585F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195" y="1784709"/>
            <a:ext cx="820807" cy="1487988"/>
          </a:xfrm>
          <a:prstGeom prst="rect">
            <a:avLst/>
          </a:prstGeom>
        </p:spPr>
      </p:pic>
      <p:pic>
        <p:nvPicPr>
          <p:cNvPr id="10" name="Afbeelding 9" descr="Afbeelding met lucht, klok, object&#10;&#10;&#10;&#10;Automatisch gegenereerde beschrijving">
            <a:extLst>
              <a:ext uri="{FF2B5EF4-FFF2-40B4-BE49-F238E27FC236}">
                <a16:creationId xmlns:a16="http://schemas.microsoft.com/office/drawing/2014/main" id="{35748F6B-8D72-9B45-832D-6812711B1E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307" y="1777709"/>
            <a:ext cx="2660128" cy="145694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1506A52C-0B32-9744-80A6-10CB52E31E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587" y="1787015"/>
            <a:ext cx="1238984" cy="148499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544228"/>
            <a:ext cx="8165123" cy="394448"/>
          </a:xfrm>
        </p:spPr>
        <p:txBody>
          <a:bodyPr/>
          <a:lstStyle/>
          <a:p>
            <a:r>
              <a:rPr lang="en-US" dirty="0"/>
              <a:t>Axiomatic Design: an Example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Cross-domain Modeling and Optimization of High-speed Visual Servo Systems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9FFB1451-DD6F-8E48-B15D-2B95B372457F}"/>
              </a:ext>
            </a:extLst>
          </p:cNvPr>
          <p:cNvSpPr txBox="1"/>
          <p:nvPr/>
        </p:nvSpPr>
        <p:spPr>
          <a:xfrm>
            <a:off x="207524" y="1812564"/>
            <a:ext cx="177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>
                <a:solidFill>
                  <a:schemeClr val="bg2"/>
                </a:solidFill>
              </a:rPr>
              <a:t>Sample </a:t>
            </a:r>
            <a:r>
              <a:rPr lang="nl-NL" dirty="0" err="1">
                <a:solidFill>
                  <a:schemeClr val="bg2"/>
                </a:solidFill>
              </a:rPr>
              <a:t>period</a:t>
            </a:r>
            <a:endParaRPr lang="nl-NL" dirty="0">
              <a:solidFill>
                <a:schemeClr val="bg2"/>
              </a:solidFill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D058D20C-1195-1542-B0C6-E093D48BED91}"/>
              </a:ext>
            </a:extLst>
          </p:cNvPr>
          <p:cNvSpPr txBox="1"/>
          <p:nvPr/>
        </p:nvSpPr>
        <p:spPr>
          <a:xfrm>
            <a:off x="34290" y="2181896"/>
            <a:ext cx="1949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err="1">
                <a:solidFill>
                  <a:schemeClr val="bg2"/>
                </a:solidFill>
              </a:rPr>
              <a:t>Quantization</a:t>
            </a:r>
            <a:r>
              <a:rPr lang="nl-NL" dirty="0">
                <a:solidFill>
                  <a:schemeClr val="bg2"/>
                </a:solidFill>
              </a:rPr>
              <a:t> error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A051F1B-9B8B-2B4A-94EE-C3D64501BD86}"/>
              </a:ext>
            </a:extLst>
          </p:cNvPr>
          <p:cNvSpPr txBox="1"/>
          <p:nvPr/>
        </p:nvSpPr>
        <p:spPr>
          <a:xfrm>
            <a:off x="354330" y="2551228"/>
            <a:ext cx="1629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>
                <a:solidFill>
                  <a:schemeClr val="bg2"/>
                </a:solidFill>
              </a:rPr>
              <a:t>Delay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82261FA4-FCD1-C946-B069-9760D94E3B79}"/>
              </a:ext>
            </a:extLst>
          </p:cNvPr>
          <p:cNvSpPr txBox="1"/>
          <p:nvPr/>
        </p:nvSpPr>
        <p:spPr>
          <a:xfrm>
            <a:off x="479219" y="2930837"/>
            <a:ext cx="1504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>
                <a:solidFill>
                  <a:schemeClr val="bg2"/>
                </a:solidFill>
              </a:rPr>
              <a:t>Controller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B30A4774-70D8-F443-BA56-DBC2305E6F2B}"/>
              </a:ext>
            </a:extLst>
          </p:cNvPr>
          <p:cNvSpPr txBox="1"/>
          <p:nvPr/>
        </p:nvSpPr>
        <p:spPr>
          <a:xfrm>
            <a:off x="6534487" y="1772985"/>
            <a:ext cx="2057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chemeClr val="bg2"/>
                </a:solidFill>
              </a:rPr>
              <a:t>Image sensor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78CDB09-6122-E04B-B2EE-CFB12EAF2A76}"/>
              </a:ext>
            </a:extLst>
          </p:cNvPr>
          <p:cNvSpPr txBox="1"/>
          <p:nvPr/>
        </p:nvSpPr>
        <p:spPr>
          <a:xfrm>
            <a:off x="6534486" y="2142317"/>
            <a:ext cx="2057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err="1">
                <a:solidFill>
                  <a:schemeClr val="bg2"/>
                </a:solidFill>
              </a:rPr>
              <a:t>Vision</a:t>
            </a:r>
            <a:r>
              <a:rPr lang="nl-NL">
                <a:solidFill>
                  <a:schemeClr val="bg2"/>
                </a:solidFill>
              </a:rPr>
              <a:t> </a:t>
            </a:r>
            <a:r>
              <a:rPr lang="nl-NL" err="1">
                <a:solidFill>
                  <a:schemeClr val="bg2"/>
                </a:solidFill>
              </a:rPr>
              <a:t>algorithm</a:t>
            </a:r>
            <a:endParaRPr lang="nl-NL">
              <a:solidFill>
                <a:schemeClr val="bg2"/>
              </a:solidFill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EF96B35F-2753-A248-984D-011B1ED16D02}"/>
              </a:ext>
            </a:extLst>
          </p:cNvPr>
          <p:cNvSpPr txBox="1"/>
          <p:nvPr/>
        </p:nvSpPr>
        <p:spPr>
          <a:xfrm>
            <a:off x="6534486" y="2511649"/>
            <a:ext cx="2449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2"/>
                </a:solidFill>
              </a:rPr>
              <a:t>Processing </a:t>
            </a:r>
            <a:r>
              <a:rPr lang="nl-NL" dirty="0" err="1">
                <a:solidFill>
                  <a:schemeClr val="bg2"/>
                </a:solidFill>
              </a:rPr>
              <a:t>architecture</a:t>
            </a:r>
            <a:endParaRPr lang="nl-NL" dirty="0">
              <a:solidFill>
                <a:schemeClr val="bg2"/>
              </a:solidFill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AEA0F861-0027-0642-B0FA-96497C7440B0}"/>
              </a:ext>
            </a:extLst>
          </p:cNvPr>
          <p:cNvSpPr txBox="1"/>
          <p:nvPr/>
        </p:nvSpPr>
        <p:spPr>
          <a:xfrm>
            <a:off x="6534486" y="2891258"/>
            <a:ext cx="2057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chemeClr val="bg2"/>
                </a:solidFill>
              </a:rPr>
              <a:t>Plant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1C28BB38-71C7-664A-85CC-0A94814041ED}"/>
              </a:ext>
            </a:extLst>
          </p:cNvPr>
          <p:cNvSpPr txBox="1"/>
          <p:nvPr/>
        </p:nvSpPr>
        <p:spPr>
          <a:xfrm>
            <a:off x="5142526" y="931446"/>
            <a:ext cx="1688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Design</a:t>
            </a:r>
          </a:p>
          <a:p>
            <a:pPr algn="ctr"/>
            <a:r>
              <a:rPr lang="nl-N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Parameters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8FC5EB84-527D-D948-90F0-5517D955829F}"/>
              </a:ext>
            </a:extLst>
          </p:cNvPr>
          <p:cNvSpPr txBox="1"/>
          <p:nvPr/>
        </p:nvSpPr>
        <p:spPr>
          <a:xfrm>
            <a:off x="1500868" y="904991"/>
            <a:ext cx="177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Dependent</a:t>
            </a:r>
            <a:endParaRPr lang="nl-NL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nl-N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Parameters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E80CDA95-05F6-0A4A-9F9A-9301ACB0968C}"/>
              </a:ext>
            </a:extLst>
          </p:cNvPr>
          <p:cNvSpPr txBox="1"/>
          <p:nvPr/>
        </p:nvSpPr>
        <p:spPr>
          <a:xfrm>
            <a:off x="3093555" y="912298"/>
            <a:ext cx="2039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Design</a:t>
            </a:r>
          </a:p>
          <a:p>
            <a:pPr algn="ctr"/>
            <a:r>
              <a:rPr lang="nl-NL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Matrix</a:t>
            </a:r>
          </a:p>
        </p:txBody>
      </p: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A27B449E-688F-8E49-8229-B3E13AC9FC3A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2388880" y="1551322"/>
            <a:ext cx="0" cy="249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Afbeelding 30">
            <a:extLst>
              <a:ext uri="{FF2B5EF4-FFF2-40B4-BE49-F238E27FC236}">
                <a16:creationId xmlns:a16="http://schemas.microsoft.com/office/drawing/2014/main" id="{89994BC4-3757-B44A-94FA-79EE2E1835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177" y="3830776"/>
            <a:ext cx="2936631" cy="709368"/>
          </a:xfrm>
          <a:prstGeom prst="rect">
            <a:avLst/>
          </a:prstGeom>
        </p:spPr>
      </p:pic>
      <p:sp>
        <p:nvSpPr>
          <p:cNvPr id="32" name="Tekstvak 31">
            <a:extLst>
              <a:ext uri="{FF2B5EF4-FFF2-40B4-BE49-F238E27FC236}">
                <a16:creationId xmlns:a16="http://schemas.microsoft.com/office/drawing/2014/main" id="{4B9272F0-C1EC-1B4C-825D-B796D54B9698}"/>
              </a:ext>
            </a:extLst>
          </p:cNvPr>
          <p:cNvSpPr txBox="1"/>
          <p:nvPr/>
        </p:nvSpPr>
        <p:spPr>
          <a:xfrm>
            <a:off x="655686" y="3813947"/>
            <a:ext cx="2057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>
                <a:solidFill>
                  <a:schemeClr val="bg2"/>
                </a:solidFill>
              </a:rPr>
              <a:t>Precision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7BFC89D8-0D2E-5746-B6B4-B12E410B76B3}"/>
              </a:ext>
            </a:extLst>
          </p:cNvPr>
          <p:cNvSpPr txBox="1"/>
          <p:nvPr/>
        </p:nvSpPr>
        <p:spPr>
          <a:xfrm>
            <a:off x="655686" y="4158717"/>
            <a:ext cx="2057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err="1">
                <a:solidFill>
                  <a:schemeClr val="bg2"/>
                </a:solidFill>
              </a:rPr>
              <a:t>Bandwidth</a:t>
            </a:r>
            <a:endParaRPr lang="nl-NL">
              <a:solidFill>
                <a:schemeClr val="bg2"/>
              </a:solidFill>
            </a:endParaRPr>
          </a:p>
        </p:txBody>
      </p:sp>
      <p:cxnSp>
        <p:nvCxnSpPr>
          <p:cNvPr id="36" name="Rechte verbindingslijn met pijl 35">
            <a:extLst>
              <a:ext uri="{FF2B5EF4-FFF2-40B4-BE49-F238E27FC236}">
                <a16:creationId xmlns:a16="http://schemas.microsoft.com/office/drawing/2014/main" id="{442AE5A7-3612-9F42-B37F-F706597B3D6A}"/>
              </a:ext>
            </a:extLst>
          </p:cNvPr>
          <p:cNvCxnSpPr>
            <a:cxnSpLocks/>
          </p:cNvCxnSpPr>
          <p:nvPr/>
        </p:nvCxnSpPr>
        <p:spPr>
          <a:xfrm>
            <a:off x="4113462" y="1533532"/>
            <a:ext cx="0" cy="249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>
            <a:extLst>
              <a:ext uri="{FF2B5EF4-FFF2-40B4-BE49-F238E27FC236}">
                <a16:creationId xmlns:a16="http://schemas.microsoft.com/office/drawing/2014/main" id="{BCB563DF-750F-234C-AF17-C57873370462}"/>
              </a:ext>
            </a:extLst>
          </p:cNvPr>
          <p:cNvCxnSpPr>
            <a:cxnSpLocks/>
          </p:cNvCxnSpPr>
          <p:nvPr/>
        </p:nvCxnSpPr>
        <p:spPr>
          <a:xfrm>
            <a:off x="5986576" y="1533327"/>
            <a:ext cx="0" cy="249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vak 37">
            <a:extLst>
              <a:ext uri="{FF2B5EF4-FFF2-40B4-BE49-F238E27FC236}">
                <a16:creationId xmlns:a16="http://schemas.microsoft.com/office/drawing/2014/main" id="{B5E7D8C4-DE6F-A44A-8283-17547E8EF212}"/>
              </a:ext>
            </a:extLst>
          </p:cNvPr>
          <p:cNvSpPr txBox="1"/>
          <p:nvPr/>
        </p:nvSpPr>
        <p:spPr>
          <a:xfrm>
            <a:off x="2303580" y="3246851"/>
            <a:ext cx="2479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Performance criteria</a:t>
            </a:r>
          </a:p>
        </p:txBody>
      </p:sp>
      <p:cxnSp>
        <p:nvCxnSpPr>
          <p:cNvPr id="39" name="Rechte verbindingslijn met pijl 38">
            <a:extLst>
              <a:ext uri="{FF2B5EF4-FFF2-40B4-BE49-F238E27FC236}">
                <a16:creationId xmlns:a16="http://schemas.microsoft.com/office/drawing/2014/main" id="{E4EBCD82-F79A-A34F-ABEE-D8C23AC51C6F}"/>
              </a:ext>
            </a:extLst>
          </p:cNvPr>
          <p:cNvCxnSpPr>
            <a:cxnSpLocks/>
          </p:cNvCxnSpPr>
          <p:nvPr/>
        </p:nvCxnSpPr>
        <p:spPr>
          <a:xfrm>
            <a:off x="3516921" y="3588070"/>
            <a:ext cx="0" cy="249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met pijl 39">
            <a:extLst>
              <a:ext uri="{FF2B5EF4-FFF2-40B4-BE49-F238E27FC236}">
                <a16:creationId xmlns:a16="http://schemas.microsoft.com/office/drawing/2014/main" id="{7C52FA0A-C1A1-A848-9939-7B5C69D2CEAE}"/>
              </a:ext>
            </a:extLst>
          </p:cNvPr>
          <p:cNvCxnSpPr>
            <a:cxnSpLocks/>
          </p:cNvCxnSpPr>
          <p:nvPr/>
        </p:nvCxnSpPr>
        <p:spPr>
          <a:xfrm>
            <a:off x="1950713" y="2005740"/>
            <a:ext cx="1787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met pijl 42">
            <a:extLst>
              <a:ext uri="{FF2B5EF4-FFF2-40B4-BE49-F238E27FC236}">
                <a16:creationId xmlns:a16="http://schemas.microsoft.com/office/drawing/2014/main" id="{85FA458C-61C0-2244-BAB0-C2EA085F09DE}"/>
              </a:ext>
            </a:extLst>
          </p:cNvPr>
          <p:cNvCxnSpPr>
            <a:cxnSpLocks/>
          </p:cNvCxnSpPr>
          <p:nvPr/>
        </p:nvCxnSpPr>
        <p:spPr>
          <a:xfrm>
            <a:off x="1952175" y="2366562"/>
            <a:ext cx="1787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met pijl 43">
            <a:extLst>
              <a:ext uri="{FF2B5EF4-FFF2-40B4-BE49-F238E27FC236}">
                <a16:creationId xmlns:a16="http://schemas.microsoft.com/office/drawing/2014/main" id="{4122E664-1A23-A74D-B187-DF7D5DF00805}"/>
              </a:ext>
            </a:extLst>
          </p:cNvPr>
          <p:cNvCxnSpPr>
            <a:cxnSpLocks/>
          </p:cNvCxnSpPr>
          <p:nvPr/>
        </p:nvCxnSpPr>
        <p:spPr>
          <a:xfrm>
            <a:off x="1950713" y="2719175"/>
            <a:ext cx="1787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>
            <a:extLst>
              <a:ext uri="{FF2B5EF4-FFF2-40B4-BE49-F238E27FC236}">
                <a16:creationId xmlns:a16="http://schemas.microsoft.com/office/drawing/2014/main" id="{1F51A95C-0C86-8642-A0B8-C996BF518A5B}"/>
              </a:ext>
            </a:extLst>
          </p:cNvPr>
          <p:cNvCxnSpPr>
            <a:cxnSpLocks/>
          </p:cNvCxnSpPr>
          <p:nvPr/>
        </p:nvCxnSpPr>
        <p:spPr>
          <a:xfrm>
            <a:off x="1950713" y="3098784"/>
            <a:ext cx="1787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met pijl 45">
            <a:extLst>
              <a:ext uri="{FF2B5EF4-FFF2-40B4-BE49-F238E27FC236}">
                <a16:creationId xmlns:a16="http://schemas.microsoft.com/office/drawing/2014/main" id="{BFCCA3C7-6968-8848-B924-2C3C78A02FFB}"/>
              </a:ext>
            </a:extLst>
          </p:cNvPr>
          <p:cNvCxnSpPr>
            <a:cxnSpLocks/>
          </p:cNvCxnSpPr>
          <p:nvPr/>
        </p:nvCxnSpPr>
        <p:spPr>
          <a:xfrm flipH="1">
            <a:off x="6424630" y="1953700"/>
            <a:ext cx="1714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met pijl 49">
            <a:extLst>
              <a:ext uri="{FF2B5EF4-FFF2-40B4-BE49-F238E27FC236}">
                <a16:creationId xmlns:a16="http://schemas.microsoft.com/office/drawing/2014/main" id="{2284BA5A-F229-D54D-925D-D6D579B221B0}"/>
              </a:ext>
            </a:extLst>
          </p:cNvPr>
          <p:cNvCxnSpPr>
            <a:cxnSpLocks/>
          </p:cNvCxnSpPr>
          <p:nvPr/>
        </p:nvCxnSpPr>
        <p:spPr>
          <a:xfrm flipH="1">
            <a:off x="6424629" y="2336997"/>
            <a:ext cx="1714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met pijl 50">
            <a:extLst>
              <a:ext uri="{FF2B5EF4-FFF2-40B4-BE49-F238E27FC236}">
                <a16:creationId xmlns:a16="http://schemas.microsoft.com/office/drawing/2014/main" id="{D7FD1150-0E12-3649-B450-ED46BD219843}"/>
              </a:ext>
            </a:extLst>
          </p:cNvPr>
          <p:cNvCxnSpPr>
            <a:cxnSpLocks/>
          </p:cNvCxnSpPr>
          <p:nvPr/>
        </p:nvCxnSpPr>
        <p:spPr>
          <a:xfrm flipH="1">
            <a:off x="6429825" y="2697537"/>
            <a:ext cx="1714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chte verbindingslijn met pijl 51">
            <a:extLst>
              <a:ext uri="{FF2B5EF4-FFF2-40B4-BE49-F238E27FC236}">
                <a16:creationId xmlns:a16="http://schemas.microsoft.com/office/drawing/2014/main" id="{3B5D879B-3A61-5D40-ACA7-6545137B0D87}"/>
              </a:ext>
            </a:extLst>
          </p:cNvPr>
          <p:cNvCxnSpPr>
            <a:cxnSpLocks/>
          </p:cNvCxnSpPr>
          <p:nvPr/>
        </p:nvCxnSpPr>
        <p:spPr>
          <a:xfrm flipH="1">
            <a:off x="6424629" y="3092643"/>
            <a:ext cx="1714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met pijl 52">
            <a:extLst>
              <a:ext uri="{FF2B5EF4-FFF2-40B4-BE49-F238E27FC236}">
                <a16:creationId xmlns:a16="http://schemas.microsoft.com/office/drawing/2014/main" id="{FAA39248-F007-B942-BD1A-3EDACB79001F}"/>
              </a:ext>
            </a:extLst>
          </p:cNvPr>
          <p:cNvCxnSpPr>
            <a:cxnSpLocks/>
          </p:cNvCxnSpPr>
          <p:nvPr/>
        </p:nvCxnSpPr>
        <p:spPr>
          <a:xfrm>
            <a:off x="2704928" y="4004524"/>
            <a:ext cx="1787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echte verbindingslijn met pijl 53">
            <a:extLst>
              <a:ext uri="{FF2B5EF4-FFF2-40B4-BE49-F238E27FC236}">
                <a16:creationId xmlns:a16="http://schemas.microsoft.com/office/drawing/2014/main" id="{6C02F97A-8DBD-7D49-A5EC-041CE96653AC}"/>
              </a:ext>
            </a:extLst>
          </p:cNvPr>
          <p:cNvCxnSpPr>
            <a:cxnSpLocks/>
          </p:cNvCxnSpPr>
          <p:nvPr/>
        </p:nvCxnSpPr>
        <p:spPr>
          <a:xfrm>
            <a:off x="2706390" y="4365346"/>
            <a:ext cx="1787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Afbeelding 62">
            <a:extLst>
              <a:ext uri="{FF2B5EF4-FFF2-40B4-BE49-F238E27FC236}">
                <a16:creationId xmlns:a16="http://schemas.microsoft.com/office/drawing/2014/main" id="{FCAD508A-FBEE-5C4B-BCA8-C957BADBF4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749" y="1359587"/>
            <a:ext cx="187104" cy="268055"/>
          </a:xfrm>
          <a:prstGeom prst="rect">
            <a:avLst/>
          </a:prstGeom>
        </p:spPr>
      </p:pic>
      <p:pic>
        <p:nvPicPr>
          <p:cNvPr id="65" name="Afbeelding 64">
            <a:extLst>
              <a:ext uri="{FF2B5EF4-FFF2-40B4-BE49-F238E27FC236}">
                <a16:creationId xmlns:a16="http://schemas.microsoft.com/office/drawing/2014/main" id="{7F62888D-F390-D14C-BA1C-48D2C4E5C0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163" y="1051884"/>
            <a:ext cx="273690" cy="272743"/>
          </a:xfrm>
          <a:prstGeom prst="rect">
            <a:avLst/>
          </a:prstGeom>
        </p:spPr>
      </p:pic>
      <p:sp>
        <p:nvSpPr>
          <p:cNvPr id="66" name="Tekstvak 65">
            <a:extLst>
              <a:ext uri="{FF2B5EF4-FFF2-40B4-BE49-F238E27FC236}">
                <a16:creationId xmlns:a16="http://schemas.microsoft.com/office/drawing/2014/main" id="{AB9B5A0C-571A-2447-8696-5D30F12286A7}"/>
              </a:ext>
            </a:extLst>
          </p:cNvPr>
          <p:cNvSpPr txBox="1"/>
          <p:nvPr/>
        </p:nvSpPr>
        <p:spPr>
          <a:xfrm>
            <a:off x="7275843" y="974435"/>
            <a:ext cx="1688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</a:t>
            </a:r>
            <a:r>
              <a:rPr lang="nl-NL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Dependence</a:t>
            </a:r>
            <a:endParaRPr lang="nl-NL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7" name="Tekstvak 66">
            <a:extLst>
              <a:ext uri="{FF2B5EF4-FFF2-40B4-BE49-F238E27FC236}">
                <a16:creationId xmlns:a16="http://schemas.microsoft.com/office/drawing/2014/main" id="{72868AA5-B6A4-C448-9791-03C8B81D5275}"/>
              </a:ext>
            </a:extLst>
          </p:cNvPr>
          <p:cNvSpPr txBox="1"/>
          <p:nvPr/>
        </p:nvSpPr>
        <p:spPr>
          <a:xfrm>
            <a:off x="7275843" y="1322105"/>
            <a:ext cx="1688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Independence</a:t>
            </a:r>
          </a:p>
        </p:txBody>
      </p:sp>
      <p:sp>
        <p:nvSpPr>
          <p:cNvPr id="69" name="Rechthoek 68">
            <a:extLst>
              <a:ext uri="{FF2B5EF4-FFF2-40B4-BE49-F238E27FC236}">
                <a16:creationId xmlns:a16="http://schemas.microsoft.com/office/drawing/2014/main" id="{CB764B95-8898-4147-9A40-7C9C8210CDD7}"/>
              </a:ext>
            </a:extLst>
          </p:cNvPr>
          <p:cNvSpPr/>
          <p:nvPr/>
        </p:nvSpPr>
        <p:spPr>
          <a:xfrm>
            <a:off x="6830627" y="904991"/>
            <a:ext cx="2031348" cy="7864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89E3F55-09C6-1C4B-B13E-63AA41609240}"/>
              </a:ext>
            </a:extLst>
          </p:cNvPr>
          <p:cNvSpPr txBox="1"/>
          <p:nvPr/>
        </p:nvSpPr>
        <p:spPr>
          <a:xfrm>
            <a:off x="1828800" y="-365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1DD5EFEA-809C-3149-8967-73775E8E49D4}"/>
              </a:ext>
            </a:extLst>
          </p:cNvPr>
          <p:cNvSpPr txBox="1"/>
          <p:nvPr/>
        </p:nvSpPr>
        <p:spPr>
          <a:xfrm>
            <a:off x="404226" y="4546560"/>
            <a:ext cx="6183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>
                <a:solidFill>
                  <a:schemeClr val="bg2"/>
                </a:solidFill>
              </a:rPr>
              <a:t>N. P. </a:t>
            </a:r>
            <a:r>
              <a:rPr lang="nl-NL" sz="1000" dirty="0" err="1">
                <a:solidFill>
                  <a:schemeClr val="bg2"/>
                </a:solidFill>
              </a:rPr>
              <a:t>Suh</a:t>
            </a:r>
            <a:r>
              <a:rPr lang="nl-NL" sz="1000" dirty="0">
                <a:solidFill>
                  <a:schemeClr val="bg2"/>
                </a:solidFill>
              </a:rPr>
              <a:t>, “</a:t>
            </a:r>
            <a:r>
              <a:rPr lang="nl-NL" sz="1000" dirty="0" err="1">
                <a:solidFill>
                  <a:schemeClr val="bg2"/>
                </a:solidFill>
              </a:rPr>
              <a:t>Axiomatic</a:t>
            </a:r>
            <a:r>
              <a:rPr lang="nl-NL" sz="1000" dirty="0">
                <a:solidFill>
                  <a:schemeClr val="bg2"/>
                </a:solidFill>
              </a:rPr>
              <a:t> design </a:t>
            </a:r>
            <a:r>
              <a:rPr lang="nl-NL" sz="1000" dirty="0" err="1">
                <a:solidFill>
                  <a:schemeClr val="bg2"/>
                </a:solidFill>
              </a:rPr>
              <a:t>theory</a:t>
            </a:r>
            <a:r>
              <a:rPr lang="nl-NL" sz="1000" dirty="0">
                <a:solidFill>
                  <a:schemeClr val="bg2"/>
                </a:solidFill>
              </a:rPr>
              <a:t> </a:t>
            </a:r>
            <a:r>
              <a:rPr lang="nl-NL" sz="1000" dirty="0" err="1">
                <a:solidFill>
                  <a:schemeClr val="bg2"/>
                </a:solidFill>
              </a:rPr>
              <a:t>for</a:t>
            </a:r>
            <a:r>
              <a:rPr lang="nl-NL" sz="1000" dirty="0">
                <a:solidFill>
                  <a:schemeClr val="bg2"/>
                </a:solidFill>
              </a:rPr>
              <a:t> systems,” Research in Engineering Design, vol. 10, no. 4, pp. 189–209, 1998.</a:t>
            </a:r>
            <a:endParaRPr lang="en-GB" sz="1000" dirty="0">
              <a:solidFill>
                <a:schemeClr val="bg2"/>
              </a:solidFill>
            </a:endParaRPr>
          </a:p>
        </p:txBody>
      </p:sp>
      <p:sp>
        <p:nvSpPr>
          <p:cNvPr id="47" name="Rechthoek 46">
            <a:extLst>
              <a:ext uri="{FF2B5EF4-FFF2-40B4-BE49-F238E27FC236}">
                <a16:creationId xmlns:a16="http://schemas.microsoft.com/office/drawing/2014/main" id="{BF565396-1E5D-FB48-AE68-5B0E4BD94452}"/>
              </a:ext>
            </a:extLst>
          </p:cNvPr>
          <p:cNvSpPr/>
          <p:nvPr/>
        </p:nvSpPr>
        <p:spPr>
          <a:xfrm>
            <a:off x="2183877" y="2196971"/>
            <a:ext cx="330512" cy="314677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Rechthoek 47">
            <a:extLst>
              <a:ext uri="{FF2B5EF4-FFF2-40B4-BE49-F238E27FC236}">
                <a16:creationId xmlns:a16="http://schemas.microsoft.com/office/drawing/2014/main" id="{44575A7B-084C-B741-BF1B-2904A5355165}"/>
              </a:ext>
            </a:extLst>
          </p:cNvPr>
          <p:cNvSpPr/>
          <p:nvPr/>
        </p:nvSpPr>
        <p:spPr>
          <a:xfrm>
            <a:off x="3495777" y="2197122"/>
            <a:ext cx="330512" cy="300566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Rechthoek 48">
            <a:extLst>
              <a:ext uri="{FF2B5EF4-FFF2-40B4-BE49-F238E27FC236}">
                <a16:creationId xmlns:a16="http://schemas.microsoft.com/office/drawing/2014/main" id="{FED73EAA-5391-7547-AE60-DEF94D33CDF5}"/>
              </a:ext>
            </a:extLst>
          </p:cNvPr>
          <p:cNvSpPr/>
          <p:nvPr/>
        </p:nvSpPr>
        <p:spPr>
          <a:xfrm>
            <a:off x="3909466" y="2197122"/>
            <a:ext cx="330512" cy="314527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5" name="Rechthoek 54">
            <a:extLst>
              <a:ext uri="{FF2B5EF4-FFF2-40B4-BE49-F238E27FC236}">
                <a16:creationId xmlns:a16="http://schemas.microsoft.com/office/drawing/2014/main" id="{424D7288-6589-8E44-BA10-A0EFC3506C69}"/>
              </a:ext>
            </a:extLst>
          </p:cNvPr>
          <p:cNvSpPr/>
          <p:nvPr/>
        </p:nvSpPr>
        <p:spPr>
          <a:xfrm>
            <a:off x="5815861" y="1812564"/>
            <a:ext cx="330512" cy="323982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6" name="Rechthoek 55">
            <a:extLst>
              <a:ext uri="{FF2B5EF4-FFF2-40B4-BE49-F238E27FC236}">
                <a16:creationId xmlns:a16="http://schemas.microsoft.com/office/drawing/2014/main" id="{031B03EA-8289-0148-A071-04BBAF5953B3}"/>
              </a:ext>
            </a:extLst>
          </p:cNvPr>
          <p:cNvSpPr/>
          <p:nvPr/>
        </p:nvSpPr>
        <p:spPr>
          <a:xfrm>
            <a:off x="5683496" y="2189896"/>
            <a:ext cx="614433" cy="374780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553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32" grpId="0"/>
      <p:bldP spid="33" grpId="0"/>
      <p:bldP spid="38" grpId="0"/>
      <p:bldP spid="66" grpId="0"/>
      <p:bldP spid="67" grpId="0"/>
      <p:bldP spid="69" grpId="0" animBg="1"/>
      <p:bldP spid="47" grpId="0" animBg="1"/>
      <p:bldP spid="48" grpId="0" animBg="1"/>
      <p:bldP spid="49" grpId="0" animBg="1"/>
      <p:bldP spid="55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544228"/>
            <a:ext cx="8165123" cy="394448"/>
          </a:xfrm>
        </p:spPr>
        <p:txBody>
          <a:bodyPr/>
          <a:lstStyle/>
          <a:p>
            <a:r>
              <a:rPr lang="en-US" dirty="0"/>
              <a:t>Design Matrix Obtained by Design Template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Cross-domain Modeling and Optimization of High-speed Visual Servo Systems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6CA8CE6-1BA4-2643-97BA-558CCC7B5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016" y="1025196"/>
            <a:ext cx="4826315" cy="1546554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77EAD632-C8AF-AB4F-90F3-5DEB31C5D07D}"/>
              </a:ext>
            </a:extLst>
          </p:cNvPr>
          <p:cNvSpPr/>
          <p:nvPr/>
        </p:nvSpPr>
        <p:spPr>
          <a:xfrm>
            <a:off x="3430035" y="1093776"/>
            <a:ext cx="1708133" cy="3422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4139313-6419-EC42-BCAF-518228166A2E}"/>
              </a:ext>
            </a:extLst>
          </p:cNvPr>
          <p:cNvSpPr/>
          <p:nvPr/>
        </p:nvSpPr>
        <p:spPr>
          <a:xfrm>
            <a:off x="2125653" y="1134517"/>
            <a:ext cx="417118" cy="3014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5BD5E627-535D-764D-A2FD-923D0D184563}"/>
              </a:ext>
            </a:extLst>
          </p:cNvPr>
          <p:cNvSpPr/>
          <p:nvPr/>
        </p:nvSpPr>
        <p:spPr>
          <a:xfrm>
            <a:off x="5843482" y="1084613"/>
            <a:ext cx="491020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68A62AF3-2FC4-2B42-93FE-DBA43DDF8933}"/>
              </a:ext>
            </a:extLst>
          </p:cNvPr>
          <p:cNvSpPr txBox="1"/>
          <p:nvPr/>
        </p:nvSpPr>
        <p:spPr>
          <a:xfrm>
            <a:off x="164304" y="1089779"/>
            <a:ext cx="177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>
                <a:solidFill>
                  <a:schemeClr val="bg2"/>
                </a:solidFill>
              </a:rPr>
              <a:t>Sample </a:t>
            </a:r>
            <a:r>
              <a:rPr lang="nl-NL" dirty="0" err="1">
                <a:solidFill>
                  <a:schemeClr val="bg2"/>
                </a:solidFill>
              </a:rPr>
              <a:t>period</a:t>
            </a:r>
            <a:endParaRPr lang="nl-NL" dirty="0">
              <a:solidFill>
                <a:schemeClr val="bg2"/>
              </a:solidFill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5EF5741-FDCB-D045-9791-4F67B4952F31}"/>
              </a:ext>
            </a:extLst>
          </p:cNvPr>
          <p:cNvSpPr txBox="1"/>
          <p:nvPr/>
        </p:nvSpPr>
        <p:spPr>
          <a:xfrm>
            <a:off x="-8930" y="1459111"/>
            <a:ext cx="1949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err="1">
                <a:solidFill>
                  <a:schemeClr val="bg2"/>
                </a:solidFill>
              </a:rPr>
              <a:t>Quantization</a:t>
            </a:r>
            <a:r>
              <a:rPr lang="nl-NL" dirty="0">
                <a:solidFill>
                  <a:schemeClr val="bg2"/>
                </a:solidFill>
              </a:rPr>
              <a:t> error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0EF3415B-F9D5-3243-9E79-9F1F42BEBEF9}"/>
              </a:ext>
            </a:extLst>
          </p:cNvPr>
          <p:cNvSpPr txBox="1"/>
          <p:nvPr/>
        </p:nvSpPr>
        <p:spPr>
          <a:xfrm>
            <a:off x="311110" y="1828443"/>
            <a:ext cx="1629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>
                <a:solidFill>
                  <a:schemeClr val="bg2"/>
                </a:solidFill>
              </a:rPr>
              <a:t>Delay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AB36EA17-DAFB-F84E-B758-7E9D49E721C6}"/>
              </a:ext>
            </a:extLst>
          </p:cNvPr>
          <p:cNvSpPr txBox="1"/>
          <p:nvPr/>
        </p:nvSpPr>
        <p:spPr>
          <a:xfrm>
            <a:off x="435999" y="2208052"/>
            <a:ext cx="1504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>
                <a:solidFill>
                  <a:schemeClr val="bg2"/>
                </a:solidFill>
              </a:rPr>
              <a:t>Controller</a:t>
            </a:r>
          </a:p>
        </p:txBody>
      </p: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BAB51E1D-CA2D-3B40-A23F-56F9C67F089B}"/>
              </a:ext>
            </a:extLst>
          </p:cNvPr>
          <p:cNvCxnSpPr>
            <a:cxnSpLocks/>
          </p:cNvCxnSpPr>
          <p:nvPr/>
        </p:nvCxnSpPr>
        <p:spPr>
          <a:xfrm>
            <a:off x="1907493" y="1282955"/>
            <a:ext cx="1787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79DD0E65-CB3F-6645-B201-D636D1D83FE7}"/>
              </a:ext>
            </a:extLst>
          </p:cNvPr>
          <p:cNvCxnSpPr>
            <a:cxnSpLocks/>
          </p:cNvCxnSpPr>
          <p:nvPr/>
        </p:nvCxnSpPr>
        <p:spPr>
          <a:xfrm>
            <a:off x="1908955" y="1643777"/>
            <a:ext cx="1787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1242D77C-4644-2042-AA48-6BDEF6429320}"/>
              </a:ext>
            </a:extLst>
          </p:cNvPr>
          <p:cNvCxnSpPr>
            <a:cxnSpLocks/>
          </p:cNvCxnSpPr>
          <p:nvPr/>
        </p:nvCxnSpPr>
        <p:spPr>
          <a:xfrm>
            <a:off x="1907493" y="1996390"/>
            <a:ext cx="1787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8EBC66BE-C213-AD4C-A826-9AD4C704D79B}"/>
              </a:ext>
            </a:extLst>
          </p:cNvPr>
          <p:cNvCxnSpPr>
            <a:cxnSpLocks/>
          </p:cNvCxnSpPr>
          <p:nvPr/>
        </p:nvCxnSpPr>
        <p:spPr>
          <a:xfrm>
            <a:off x="1907493" y="2375999"/>
            <a:ext cx="1787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23">
            <a:extLst>
              <a:ext uri="{FF2B5EF4-FFF2-40B4-BE49-F238E27FC236}">
                <a16:creationId xmlns:a16="http://schemas.microsoft.com/office/drawing/2014/main" id="{FF53AB64-158B-1C42-BCCC-837594A76F35}"/>
              </a:ext>
            </a:extLst>
          </p:cNvPr>
          <p:cNvSpPr txBox="1"/>
          <p:nvPr/>
        </p:nvSpPr>
        <p:spPr>
          <a:xfrm>
            <a:off x="6636863" y="1028071"/>
            <a:ext cx="2057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chemeClr val="bg2"/>
                </a:solidFill>
              </a:rPr>
              <a:t>Image sensor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B7541794-F838-8142-93A1-9937BEC82BDC}"/>
              </a:ext>
            </a:extLst>
          </p:cNvPr>
          <p:cNvSpPr txBox="1"/>
          <p:nvPr/>
        </p:nvSpPr>
        <p:spPr>
          <a:xfrm>
            <a:off x="6636862" y="1397403"/>
            <a:ext cx="2057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err="1">
                <a:solidFill>
                  <a:schemeClr val="bg2"/>
                </a:solidFill>
              </a:rPr>
              <a:t>Vision</a:t>
            </a:r>
            <a:r>
              <a:rPr lang="nl-NL">
                <a:solidFill>
                  <a:schemeClr val="bg2"/>
                </a:solidFill>
              </a:rPr>
              <a:t> </a:t>
            </a:r>
            <a:r>
              <a:rPr lang="nl-NL" err="1">
                <a:solidFill>
                  <a:schemeClr val="bg2"/>
                </a:solidFill>
              </a:rPr>
              <a:t>algorithm</a:t>
            </a:r>
            <a:endParaRPr lang="nl-NL">
              <a:solidFill>
                <a:schemeClr val="bg2"/>
              </a:solidFill>
            </a:endParaRP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E7BAF6D3-5D5F-9041-973A-C1DC34229F0C}"/>
              </a:ext>
            </a:extLst>
          </p:cNvPr>
          <p:cNvSpPr txBox="1"/>
          <p:nvPr/>
        </p:nvSpPr>
        <p:spPr>
          <a:xfrm>
            <a:off x="6636862" y="1766735"/>
            <a:ext cx="2449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2"/>
                </a:solidFill>
              </a:rPr>
              <a:t>Processing </a:t>
            </a:r>
            <a:r>
              <a:rPr lang="nl-NL" dirty="0" err="1">
                <a:solidFill>
                  <a:schemeClr val="bg2"/>
                </a:solidFill>
              </a:rPr>
              <a:t>architecture</a:t>
            </a:r>
            <a:endParaRPr lang="nl-NL" dirty="0">
              <a:solidFill>
                <a:schemeClr val="bg2"/>
              </a:solidFill>
            </a:endParaRP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EED9D034-B0C9-A74F-8E68-8E8A6BBBD939}"/>
              </a:ext>
            </a:extLst>
          </p:cNvPr>
          <p:cNvSpPr txBox="1"/>
          <p:nvPr/>
        </p:nvSpPr>
        <p:spPr>
          <a:xfrm>
            <a:off x="6636862" y="2146344"/>
            <a:ext cx="2057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chemeClr val="bg2"/>
                </a:solidFill>
              </a:rPr>
              <a:t>Plant</a:t>
            </a:r>
          </a:p>
        </p:txBody>
      </p: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22D59E44-201F-874A-8601-093AC492AA99}"/>
              </a:ext>
            </a:extLst>
          </p:cNvPr>
          <p:cNvCxnSpPr>
            <a:cxnSpLocks/>
          </p:cNvCxnSpPr>
          <p:nvPr/>
        </p:nvCxnSpPr>
        <p:spPr>
          <a:xfrm flipH="1">
            <a:off x="6527006" y="1208786"/>
            <a:ext cx="1714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id="{237C1D65-10B7-6646-AF51-DC6093066A1D}"/>
              </a:ext>
            </a:extLst>
          </p:cNvPr>
          <p:cNvCxnSpPr>
            <a:cxnSpLocks/>
          </p:cNvCxnSpPr>
          <p:nvPr/>
        </p:nvCxnSpPr>
        <p:spPr>
          <a:xfrm flipH="1">
            <a:off x="6527005" y="1592083"/>
            <a:ext cx="1714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38217162-E37B-3840-91BE-FA1A37BCAB53}"/>
              </a:ext>
            </a:extLst>
          </p:cNvPr>
          <p:cNvCxnSpPr>
            <a:cxnSpLocks/>
          </p:cNvCxnSpPr>
          <p:nvPr/>
        </p:nvCxnSpPr>
        <p:spPr>
          <a:xfrm flipH="1">
            <a:off x="6532201" y="1952623"/>
            <a:ext cx="1714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2D87FF67-6711-6345-8C52-0A869B37C20F}"/>
              </a:ext>
            </a:extLst>
          </p:cNvPr>
          <p:cNvCxnSpPr>
            <a:cxnSpLocks/>
          </p:cNvCxnSpPr>
          <p:nvPr/>
        </p:nvCxnSpPr>
        <p:spPr>
          <a:xfrm flipH="1">
            <a:off x="6527005" y="2347729"/>
            <a:ext cx="1714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fgeronde rechthoek 2">
            <a:extLst>
              <a:ext uri="{FF2B5EF4-FFF2-40B4-BE49-F238E27FC236}">
                <a16:creationId xmlns:a16="http://schemas.microsoft.com/office/drawing/2014/main" id="{89C47E34-1CBB-714A-AAE6-C69571FC189B}"/>
              </a:ext>
            </a:extLst>
          </p:cNvPr>
          <p:cNvSpPr/>
          <p:nvPr/>
        </p:nvSpPr>
        <p:spPr>
          <a:xfrm>
            <a:off x="1285095" y="2977896"/>
            <a:ext cx="1504331" cy="4764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Sensor</a:t>
            </a:r>
          </a:p>
          <a:p>
            <a:pPr algn="ctr"/>
            <a:r>
              <a:rPr lang="en-GB" sz="1400" dirty="0"/>
              <a:t>Readout</a:t>
            </a:r>
          </a:p>
        </p:txBody>
      </p:sp>
      <p:sp>
        <p:nvSpPr>
          <p:cNvPr id="32" name="Afgeronde rechthoek 31">
            <a:extLst>
              <a:ext uri="{FF2B5EF4-FFF2-40B4-BE49-F238E27FC236}">
                <a16:creationId xmlns:a16="http://schemas.microsoft.com/office/drawing/2014/main" id="{AC994B88-602C-F94B-B10C-5AF7F4373BA1}"/>
              </a:ext>
            </a:extLst>
          </p:cNvPr>
          <p:cNvSpPr/>
          <p:nvPr/>
        </p:nvSpPr>
        <p:spPr>
          <a:xfrm>
            <a:off x="3073591" y="2977896"/>
            <a:ext cx="1504331" cy="4764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Processing</a:t>
            </a:r>
          </a:p>
          <a:p>
            <a:pPr algn="ctr"/>
            <a:r>
              <a:rPr lang="en-GB" sz="1400" dirty="0"/>
              <a:t>Stage 1</a:t>
            </a:r>
          </a:p>
        </p:txBody>
      </p:sp>
      <p:sp>
        <p:nvSpPr>
          <p:cNvPr id="33" name="Afgeronde rechthoek 32">
            <a:extLst>
              <a:ext uri="{FF2B5EF4-FFF2-40B4-BE49-F238E27FC236}">
                <a16:creationId xmlns:a16="http://schemas.microsoft.com/office/drawing/2014/main" id="{8FDCC983-4EA7-3142-98FC-88FF145C266B}"/>
              </a:ext>
            </a:extLst>
          </p:cNvPr>
          <p:cNvSpPr/>
          <p:nvPr/>
        </p:nvSpPr>
        <p:spPr>
          <a:xfrm>
            <a:off x="4862087" y="2977896"/>
            <a:ext cx="1073974" cy="4764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Processing</a:t>
            </a:r>
          </a:p>
          <a:p>
            <a:pPr algn="ctr"/>
            <a:r>
              <a:rPr lang="en-GB" sz="1400" dirty="0"/>
              <a:t>Stage 2</a:t>
            </a:r>
          </a:p>
        </p:txBody>
      </p:sp>
      <p:sp>
        <p:nvSpPr>
          <p:cNvPr id="34" name="Afgeronde rechthoek 33">
            <a:extLst>
              <a:ext uri="{FF2B5EF4-FFF2-40B4-BE49-F238E27FC236}">
                <a16:creationId xmlns:a16="http://schemas.microsoft.com/office/drawing/2014/main" id="{F837413B-A30F-E342-9654-5479F6486588}"/>
              </a:ext>
            </a:extLst>
          </p:cNvPr>
          <p:cNvSpPr/>
          <p:nvPr/>
        </p:nvSpPr>
        <p:spPr>
          <a:xfrm>
            <a:off x="3073592" y="3592057"/>
            <a:ext cx="1504331" cy="47642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Sensor</a:t>
            </a:r>
          </a:p>
          <a:p>
            <a:pPr algn="ctr"/>
            <a:r>
              <a:rPr lang="en-GB" sz="1400" dirty="0"/>
              <a:t>Readout</a:t>
            </a:r>
          </a:p>
        </p:txBody>
      </p:sp>
      <p:sp>
        <p:nvSpPr>
          <p:cNvPr id="35" name="Afgeronde rechthoek 34">
            <a:extLst>
              <a:ext uri="{FF2B5EF4-FFF2-40B4-BE49-F238E27FC236}">
                <a16:creationId xmlns:a16="http://schemas.microsoft.com/office/drawing/2014/main" id="{32410021-4A02-5E4F-B1A8-57C5C8BC23AF}"/>
              </a:ext>
            </a:extLst>
          </p:cNvPr>
          <p:cNvSpPr/>
          <p:nvPr/>
        </p:nvSpPr>
        <p:spPr>
          <a:xfrm>
            <a:off x="4883071" y="3573484"/>
            <a:ext cx="1504331" cy="47642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Processing</a:t>
            </a:r>
          </a:p>
          <a:p>
            <a:pPr algn="ctr"/>
            <a:r>
              <a:rPr lang="en-GB" sz="1400" dirty="0"/>
              <a:t>Stage 1</a:t>
            </a:r>
          </a:p>
        </p:txBody>
      </p:sp>
      <p:sp>
        <p:nvSpPr>
          <p:cNvPr id="36" name="Afgeronde rechthoek 35">
            <a:extLst>
              <a:ext uri="{FF2B5EF4-FFF2-40B4-BE49-F238E27FC236}">
                <a16:creationId xmlns:a16="http://schemas.microsoft.com/office/drawing/2014/main" id="{CAF03955-A9F1-BA4D-A40B-A22FD74C29C0}"/>
              </a:ext>
            </a:extLst>
          </p:cNvPr>
          <p:cNvSpPr/>
          <p:nvPr/>
        </p:nvSpPr>
        <p:spPr>
          <a:xfrm>
            <a:off x="6685501" y="3592056"/>
            <a:ext cx="1073974" cy="47642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Processing</a:t>
            </a:r>
          </a:p>
          <a:p>
            <a:pPr algn="ctr"/>
            <a:r>
              <a:rPr lang="en-GB" sz="1400" dirty="0"/>
              <a:t>Stage 2</a:t>
            </a:r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15A0C5BD-1FF6-A84A-990A-27E0D6ED61C5}"/>
              </a:ext>
            </a:extLst>
          </p:cNvPr>
          <p:cNvCxnSpPr/>
          <p:nvPr/>
        </p:nvCxnSpPr>
        <p:spPr>
          <a:xfrm>
            <a:off x="1069090" y="2868930"/>
            <a:ext cx="725042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>
            <a:extLst>
              <a:ext uri="{FF2B5EF4-FFF2-40B4-BE49-F238E27FC236}">
                <a16:creationId xmlns:a16="http://schemas.microsoft.com/office/drawing/2014/main" id="{BD0427C3-910B-A943-BB55-6FDD7A9334A5}"/>
              </a:ext>
            </a:extLst>
          </p:cNvPr>
          <p:cNvCxnSpPr/>
          <p:nvPr/>
        </p:nvCxnSpPr>
        <p:spPr>
          <a:xfrm>
            <a:off x="1069090" y="2868930"/>
            <a:ext cx="0" cy="1714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kstvak 38">
            <a:extLst>
              <a:ext uri="{FF2B5EF4-FFF2-40B4-BE49-F238E27FC236}">
                <a16:creationId xmlns:a16="http://schemas.microsoft.com/office/drawing/2014/main" id="{2C90EEB1-3686-1C45-9629-121FC047976C}"/>
              </a:ext>
            </a:extLst>
          </p:cNvPr>
          <p:cNvSpPr txBox="1"/>
          <p:nvPr/>
        </p:nvSpPr>
        <p:spPr>
          <a:xfrm>
            <a:off x="8391902" y="2684264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Time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0CE4C958-CF61-F94C-B9FC-ED26DCCC7A0E}"/>
              </a:ext>
            </a:extLst>
          </p:cNvPr>
          <p:cNvSpPr txBox="1"/>
          <p:nvPr/>
        </p:nvSpPr>
        <p:spPr>
          <a:xfrm>
            <a:off x="1123679" y="4259196"/>
            <a:ext cx="1369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Image frame</a:t>
            </a:r>
          </a:p>
        </p:txBody>
      </p:sp>
      <p:cxnSp>
        <p:nvCxnSpPr>
          <p:cNvPr id="42" name="Rechte verbindingslijn 41">
            <a:extLst>
              <a:ext uri="{FF2B5EF4-FFF2-40B4-BE49-F238E27FC236}">
                <a16:creationId xmlns:a16="http://schemas.microsoft.com/office/drawing/2014/main" id="{73814E0A-E53A-604A-A1D8-E6FDCEFDE812}"/>
              </a:ext>
            </a:extLst>
          </p:cNvPr>
          <p:cNvCxnSpPr>
            <a:cxnSpLocks/>
          </p:cNvCxnSpPr>
          <p:nvPr/>
        </p:nvCxnSpPr>
        <p:spPr>
          <a:xfrm>
            <a:off x="1069090" y="3506724"/>
            <a:ext cx="7136126" cy="1405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42">
            <a:extLst>
              <a:ext uri="{FF2B5EF4-FFF2-40B4-BE49-F238E27FC236}">
                <a16:creationId xmlns:a16="http://schemas.microsoft.com/office/drawing/2014/main" id="{E00BE8DE-D9E1-6F49-B439-7E27FA43F5C9}"/>
              </a:ext>
            </a:extLst>
          </p:cNvPr>
          <p:cNvCxnSpPr>
            <a:cxnSpLocks/>
          </p:cNvCxnSpPr>
          <p:nvPr/>
        </p:nvCxnSpPr>
        <p:spPr>
          <a:xfrm>
            <a:off x="2926080" y="4173852"/>
            <a:ext cx="527913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43">
            <a:extLst>
              <a:ext uri="{FF2B5EF4-FFF2-40B4-BE49-F238E27FC236}">
                <a16:creationId xmlns:a16="http://schemas.microsoft.com/office/drawing/2014/main" id="{6575FA43-1D1F-EA4A-8863-767178F0CD66}"/>
              </a:ext>
            </a:extLst>
          </p:cNvPr>
          <p:cNvCxnSpPr>
            <a:cxnSpLocks/>
          </p:cNvCxnSpPr>
          <p:nvPr/>
        </p:nvCxnSpPr>
        <p:spPr>
          <a:xfrm>
            <a:off x="2926080" y="2868930"/>
            <a:ext cx="0" cy="130370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46">
            <a:extLst>
              <a:ext uri="{FF2B5EF4-FFF2-40B4-BE49-F238E27FC236}">
                <a16:creationId xmlns:a16="http://schemas.microsoft.com/office/drawing/2014/main" id="{00A630B5-9535-2A48-A509-A4005EE07BF3}"/>
              </a:ext>
            </a:extLst>
          </p:cNvPr>
          <p:cNvCxnSpPr>
            <a:cxnSpLocks/>
          </p:cNvCxnSpPr>
          <p:nvPr/>
        </p:nvCxnSpPr>
        <p:spPr>
          <a:xfrm>
            <a:off x="4730496" y="2868930"/>
            <a:ext cx="0" cy="130370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47">
            <a:extLst>
              <a:ext uri="{FF2B5EF4-FFF2-40B4-BE49-F238E27FC236}">
                <a16:creationId xmlns:a16="http://schemas.microsoft.com/office/drawing/2014/main" id="{1640AA4F-DE58-7E4F-B985-D2E7A5726270}"/>
              </a:ext>
            </a:extLst>
          </p:cNvPr>
          <p:cNvCxnSpPr>
            <a:cxnSpLocks/>
          </p:cNvCxnSpPr>
          <p:nvPr/>
        </p:nvCxnSpPr>
        <p:spPr>
          <a:xfrm>
            <a:off x="6474710" y="2868929"/>
            <a:ext cx="0" cy="130370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met pijl 49">
            <a:extLst>
              <a:ext uri="{FF2B5EF4-FFF2-40B4-BE49-F238E27FC236}">
                <a16:creationId xmlns:a16="http://schemas.microsoft.com/office/drawing/2014/main" id="{24AAA207-422C-B340-A9A3-34D634071770}"/>
              </a:ext>
            </a:extLst>
          </p:cNvPr>
          <p:cNvCxnSpPr>
            <a:cxnSpLocks/>
          </p:cNvCxnSpPr>
          <p:nvPr/>
        </p:nvCxnSpPr>
        <p:spPr>
          <a:xfrm>
            <a:off x="1210812" y="3964561"/>
            <a:ext cx="157861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1879DA7E-CE43-8146-BE05-BDA181F7549E}"/>
              </a:ext>
            </a:extLst>
          </p:cNvPr>
          <p:cNvCxnSpPr>
            <a:cxnSpLocks/>
          </p:cNvCxnSpPr>
          <p:nvPr/>
        </p:nvCxnSpPr>
        <p:spPr>
          <a:xfrm flipH="1">
            <a:off x="8199878" y="3520780"/>
            <a:ext cx="5338" cy="63779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kstvak 57">
            <a:extLst>
              <a:ext uri="{FF2B5EF4-FFF2-40B4-BE49-F238E27FC236}">
                <a16:creationId xmlns:a16="http://schemas.microsoft.com/office/drawing/2014/main" id="{B84E3FE0-8EA8-8349-A047-5A12CF025ED3}"/>
              </a:ext>
            </a:extLst>
          </p:cNvPr>
          <p:cNvSpPr txBox="1"/>
          <p:nvPr/>
        </p:nvSpPr>
        <p:spPr>
          <a:xfrm>
            <a:off x="1246730" y="3658291"/>
            <a:ext cx="153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Sample Period</a:t>
            </a:r>
          </a:p>
        </p:txBody>
      </p:sp>
      <p:sp>
        <p:nvSpPr>
          <p:cNvPr id="59" name="Tekstvak 58">
            <a:extLst>
              <a:ext uri="{FF2B5EF4-FFF2-40B4-BE49-F238E27FC236}">
                <a16:creationId xmlns:a16="http://schemas.microsoft.com/office/drawing/2014/main" id="{30AB6DBE-DCED-AA44-9C23-939B65759F3F}"/>
              </a:ext>
            </a:extLst>
          </p:cNvPr>
          <p:cNvSpPr txBox="1"/>
          <p:nvPr/>
        </p:nvSpPr>
        <p:spPr>
          <a:xfrm>
            <a:off x="97263" y="3045178"/>
            <a:ext cx="946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Frame 1</a:t>
            </a:r>
          </a:p>
        </p:txBody>
      </p:sp>
      <p:sp>
        <p:nvSpPr>
          <p:cNvPr id="60" name="Tekstvak 59">
            <a:extLst>
              <a:ext uri="{FF2B5EF4-FFF2-40B4-BE49-F238E27FC236}">
                <a16:creationId xmlns:a16="http://schemas.microsoft.com/office/drawing/2014/main" id="{B12DB62B-10EE-914A-B17F-0EF84EFF1FE7}"/>
              </a:ext>
            </a:extLst>
          </p:cNvPr>
          <p:cNvSpPr txBox="1"/>
          <p:nvPr/>
        </p:nvSpPr>
        <p:spPr>
          <a:xfrm>
            <a:off x="89784" y="3697638"/>
            <a:ext cx="946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Frame 2</a:t>
            </a:r>
          </a:p>
        </p:txBody>
      </p:sp>
      <p:sp>
        <p:nvSpPr>
          <p:cNvPr id="61" name="Afgeronde rechthoek 60">
            <a:extLst>
              <a:ext uri="{FF2B5EF4-FFF2-40B4-BE49-F238E27FC236}">
                <a16:creationId xmlns:a16="http://schemas.microsoft.com/office/drawing/2014/main" id="{B2BAE393-7A52-1F4F-8DD4-CAD3780FD791}"/>
              </a:ext>
            </a:extLst>
          </p:cNvPr>
          <p:cNvSpPr/>
          <p:nvPr/>
        </p:nvSpPr>
        <p:spPr>
          <a:xfrm>
            <a:off x="3067669" y="2983974"/>
            <a:ext cx="2868388" cy="4764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Processing</a:t>
            </a:r>
          </a:p>
        </p:txBody>
      </p:sp>
    </p:spTree>
    <p:extLst>
      <p:ext uri="{BB962C8B-B14F-4D97-AF65-F5344CB8AC3E}">
        <p14:creationId xmlns:p14="http://schemas.microsoft.com/office/powerpoint/2010/main" val="126800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9" grpId="0"/>
      <p:bldP spid="40" grpId="0"/>
      <p:bldP spid="58" grpId="0"/>
      <p:bldP spid="59" grpId="0"/>
      <p:bldP spid="60" grpId="0"/>
      <p:bldP spid="61" grpId="0" animBg="1"/>
      <p:bldP spid="6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544228"/>
            <a:ext cx="8165123" cy="394448"/>
          </a:xfrm>
        </p:spPr>
        <p:txBody>
          <a:bodyPr/>
          <a:lstStyle/>
          <a:p>
            <a:r>
              <a:rPr lang="en-US" dirty="0"/>
              <a:t>Delay: Coupling of Algorithm and Architecture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Cross-domain Modeling and Optimization of High-speed Visual Servo Systems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7" name="Tijdelijke aanduiding voor inhoud 2">
            <a:extLst>
              <a:ext uri="{FF2B5EF4-FFF2-40B4-BE49-F238E27FC236}">
                <a16:creationId xmlns:a16="http://schemas.microsoft.com/office/drawing/2014/main" id="{A47D1BEF-59DE-6D4B-8BA3-A050885D4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897" y="966745"/>
            <a:ext cx="1126972" cy="271994"/>
          </a:xfrm>
        </p:spPr>
        <p:txBody>
          <a:bodyPr/>
          <a:lstStyle/>
          <a:p>
            <a:pPr lvl="1"/>
            <a:r>
              <a:rPr lang="en-US" dirty="0"/>
              <a:t>Approach: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FDD54E1-2DD3-F34E-A35C-2922FC84A7CF}"/>
              </a:ext>
            </a:extLst>
          </p:cNvPr>
          <p:cNvSpPr txBox="1"/>
          <p:nvPr/>
        </p:nvSpPr>
        <p:spPr>
          <a:xfrm>
            <a:off x="7410023" y="3792322"/>
            <a:ext cx="163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C00000"/>
                </a:solidFill>
              </a:rPr>
              <a:t>Delay of </a:t>
            </a:r>
            <a:r>
              <a:rPr lang="nl-NL" dirty="0" err="1">
                <a:solidFill>
                  <a:srgbClr val="C00000"/>
                </a:solidFill>
              </a:rPr>
              <a:t>Vision</a:t>
            </a:r>
            <a:r>
              <a:rPr lang="nl-NL" dirty="0">
                <a:solidFill>
                  <a:srgbClr val="C00000"/>
                </a:solidFill>
              </a:rPr>
              <a:t> Processing</a:t>
            </a:r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8E9B2793-685D-F54E-ACD6-1566D8873C62}"/>
              </a:ext>
            </a:extLst>
          </p:cNvPr>
          <p:cNvCxnSpPr>
            <a:cxnSpLocks/>
          </p:cNvCxnSpPr>
          <p:nvPr/>
        </p:nvCxnSpPr>
        <p:spPr>
          <a:xfrm>
            <a:off x="7227143" y="4212728"/>
            <a:ext cx="3866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 descr="Afbeelding met object&#10;&#10;&#10;&#10;Automatisch gegenereerde beschrijving">
            <a:extLst>
              <a:ext uri="{FF2B5EF4-FFF2-40B4-BE49-F238E27FC236}">
                <a16:creationId xmlns:a16="http://schemas.microsoft.com/office/drawing/2014/main" id="{219E378A-6E73-DD43-A387-00D87626B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709" y="1879265"/>
            <a:ext cx="3001239" cy="1844798"/>
          </a:xfrm>
          <a:prstGeom prst="rect">
            <a:avLst/>
          </a:prstGeom>
        </p:spPr>
      </p:pic>
      <p:pic>
        <p:nvPicPr>
          <p:cNvPr id="10" name="Afbeelding 9" descr="Afbeelding met tekst&#10;&#10;&#10;&#10;Automatisch gegenereerde beschrijving">
            <a:extLst>
              <a:ext uri="{FF2B5EF4-FFF2-40B4-BE49-F238E27FC236}">
                <a16:creationId xmlns:a16="http://schemas.microsoft.com/office/drawing/2014/main" id="{844692A8-BCB0-D747-AA6C-FDC9B95BF9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904" y="1785057"/>
            <a:ext cx="3001239" cy="193961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119DC1C6-4C73-D346-831E-716BD62FC6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53" y="3724063"/>
            <a:ext cx="5850390" cy="747092"/>
          </a:xfrm>
          <a:prstGeom prst="rect">
            <a:avLst/>
          </a:prstGeom>
        </p:spPr>
      </p:pic>
      <p:sp>
        <p:nvSpPr>
          <p:cNvPr id="28" name="Rechthoek 27">
            <a:extLst>
              <a:ext uri="{FF2B5EF4-FFF2-40B4-BE49-F238E27FC236}">
                <a16:creationId xmlns:a16="http://schemas.microsoft.com/office/drawing/2014/main" id="{6AC5F905-6F52-1A4C-BE6E-88649693F0E7}"/>
              </a:ext>
            </a:extLst>
          </p:cNvPr>
          <p:cNvSpPr/>
          <p:nvPr/>
        </p:nvSpPr>
        <p:spPr>
          <a:xfrm>
            <a:off x="1520165" y="2484015"/>
            <a:ext cx="2213896" cy="237066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B2906A77-737C-7F49-A23E-4F413868D45D}"/>
              </a:ext>
            </a:extLst>
          </p:cNvPr>
          <p:cNvSpPr/>
          <p:nvPr/>
        </p:nvSpPr>
        <p:spPr>
          <a:xfrm>
            <a:off x="3118956" y="4136956"/>
            <a:ext cx="1873668" cy="237066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AD259084-1CD0-AA43-89F3-41B03BC6FF96}"/>
              </a:ext>
            </a:extLst>
          </p:cNvPr>
          <p:cNvSpPr/>
          <p:nvPr/>
        </p:nvSpPr>
        <p:spPr>
          <a:xfrm>
            <a:off x="4353493" y="2085655"/>
            <a:ext cx="440298" cy="1297988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2FF89E04-9796-FA49-953B-829D483A2A6B}"/>
              </a:ext>
            </a:extLst>
          </p:cNvPr>
          <p:cNvSpPr txBox="1">
            <a:spLocks/>
          </p:cNvSpPr>
          <p:nvPr/>
        </p:nvSpPr>
        <p:spPr>
          <a:xfrm>
            <a:off x="1437869" y="977627"/>
            <a:ext cx="2481071" cy="2719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9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02500" indent="-202500" algn="l" defTabSz="514350" rtl="0" eaLnBrk="1" latinLnBrk="0" hangingPunct="1">
              <a:lnSpc>
                <a:spcPts val="1800"/>
              </a:lnSpc>
              <a:spcBef>
                <a:spcPts val="413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405000" indent="-202500" algn="l" defTabSz="514350" rtl="0" eaLnBrk="1" latinLnBrk="0" hangingPunct="1">
              <a:lnSpc>
                <a:spcPts val="165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07500" indent="-202500" algn="l" defTabSz="51435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/>
              <a:t>(1) algorithmic patterns</a:t>
            </a:r>
            <a:endParaRPr lang="en-US" dirty="0"/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E6A2C35D-2D20-3F47-BF87-2F2E8C24263E}"/>
              </a:ext>
            </a:extLst>
          </p:cNvPr>
          <p:cNvSpPr txBox="1">
            <a:spLocks/>
          </p:cNvSpPr>
          <p:nvPr/>
        </p:nvSpPr>
        <p:spPr>
          <a:xfrm>
            <a:off x="3918940" y="974422"/>
            <a:ext cx="2676143" cy="2719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9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02500" indent="-202500" algn="l" defTabSz="514350" rtl="0" eaLnBrk="1" latinLnBrk="0" hangingPunct="1">
              <a:lnSpc>
                <a:spcPts val="1800"/>
              </a:lnSpc>
              <a:spcBef>
                <a:spcPts val="413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405000" indent="-202500" algn="l" defTabSz="514350" rtl="0" eaLnBrk="1" latinLnBrk="0" hangingPunct="1">
              <a:lnSpc>
                <a:spcPts val="165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07500" indent="-202500" algn="l" defTabSz="51435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/>
              <a:t>(2) architecture template</a:t>
            </a:r>
            <a:endParaRPr lang="en-US" dirty="0"/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A94E2D60-2AA3-6B46-9A26-411B70B08048}"/>
              </a:ext>
            </a:extLst>
          </p:cNvPr>
          <p:cNvSpPr txBox="1">
            <a:spLocks/>
          </p:cNvSpPr>
          <p:nvPr/>
        </p:nvSpPr>
        <p:spPr>
          <a:xfrm>
            <a:off x="6580633" y="971217"/>
            <a:ext cx="2481071" cy="2719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9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02500" indent="-202500" algn="l" defTabSz="514350" rtl="0" eaLnBrk="1" latinLnBrk="0" hangingPunct="1">
              <a:lnSpc>
                <a:spcPts val="1800"/>
              </a:lnSpc>
              <a:spcBef>
                <a:spcPts val="413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405000" indent="-202500" algn="l" defTabSz="514350" rtl="0" eaLnBrk="1" latinLnBrk="0" hangingPunct="1">
              <a:lnSpc>
                <a:spcPts val="165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07500" indent="-202500" algn="l" defTabSz="51435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/>
              <a:t>(3) high-level synthesis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98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  <p:bldP spid="11" grpId="0"/>
      <p:bldP spid="28" grpId="0" animBg="1"/>
      <p:bldP spid="18" grpId="0" animBg="1"/>
      <p:bldP spid="19" grpId="0" animBg="1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B36A7-9980-484D-8686-FBF00A251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Case </a:t>
            </a:r>
            <a:r>
              <a:rPr lang="nl-NL" err="1"/>
              <a:t>Study</a:t>
            </a:r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EE5D40A-6D25-AE4C-98AA-B89590190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Cross-domain Modeling and Optimization of High-speed Visual Servo Systems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79323C7-8E80-BE41-BBD4-CE5F1F46B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1D54159-C237-7944-9B04-AD0F6259CC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385" y="937682"/>
            <a:ext cx="4849283" cy="1899877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1E0E9451-30EA-0B4D-9DDE-20C106DED3AB}"/>
              </a:ext>
            </a:extLst>
          </p:cNvPr>
          <p:cNvSpPr/>
          <p:nvPr/>
        </p:nvSpPr>
        <p:spPr>
          <a:xfrm>
            <a:off x="2921001" y="1007531"/>
            <a:ext cx="364066" cy="1787541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2020636-34A4-9F47-84F9-BB1B5B75FE5B}"/>
              </a:ext>
            </a:extLst>
          </p:cNvPr>
          <p:cNvSpPr/>
          <p:nvPr/>
        </p:nvSpPr>
        <p:spPr>
          <a:xfrm>
            <a:off x="3445933" y="1024465"/>
            <a:ext cx="795868" cy="660402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8B9A401C-6E46-DC4D-85F1-F0A73399C4F1}"/>
              </a:ext>
            </a:extLst>
          </p:cNvPr>
          <p:cNvSpPr/>
          <p:nvPr/>
        </p:nvSpPr>
        <p:spPr>
          <a:xfrm>
            <a:off x="4412683" y="1032932"/>
            <a:ext cx="430251" cy="668867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CCFEBF1D-4DE3-D742-A7D4-46BAF7D2C06B}"/>
              </a:ext>
            </a:extLst>
          </p:cNvPr>
          <p:cNvCxnSpPr>
            <a:cxnSpLocks/>
          </p:cNvCxnSpPr>
          <p:nvPr/>
        </p:nvCxnSpPr>
        <p:spPr>
          <a:xfrm>
            <a:off x="2277534" y="1242483"/>
            <a:ext cx="430252" cy="205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E2FBE308-7645-6745-BC84-19A671C19491}"/>
              </a:ext>
            </a:extLst>
          </p:cNvPr>
          <p:cNvSpPr txBox="1"/>
          <p:nvPr/>
        </p:nvSpPr>
        <p:spPr>
          <a:xfrm>
            <a:off x="1047544" y="919317"/>
            <a:ext cx="1548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 </a:t>
            </a:r>
            <a:r>
              <a:rPr lang="nl-NL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vision</a:t>
            </a:r>
            <a:endParaRPr lang="nl-NL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nl-NL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algorithms</a:t>
            </a:r>
            <a:endParaRPr lang="nl-NL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69AEC33C-9E1A-C043-A36E-ECA7F811E916}"/>
              </a:ext>
            </a:extLst>
          </p:cNvPr>
          <p:cNvSpPr txBox="1"/>
          <p:nvPr/>
        </p:nvSpPr>
        <p:spPr>
          <a:xfrm>
            <a:off x="2619605" y="426379"/>
            <a:ext cx="2279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 image sensor </a:t>
            </a:r>
            <a:r>
              <a:rPr lang="nl-NL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sizes</a:t>
            </a:r>
            <a:endParaRPr lang="nl-NL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70CA887A-D7B7-A143-AC42-0681ED0B9192}"/>
              </a:ext>
            </a:extLst>
          </p:cNvPr>
          <p:cNvCxnSpPr>
            <a:cxnSpLocks/>
          </p:cNvCxnSpPr>
          <p:nvPr/>
        </p:nvCxnSpPr>
        <p:spPr>
          <a:xfrm flipH="1">
            <a:off x="3831244" y="819833"/>
            <a:ext cx="1" cy="187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vak 20">
            <a:extLst>
              <a:ext uri="{FF2B5EF4-FFF2-40B4-BE49-F238E27FC236}">
                <a16:creationId xmlns:a16="http://schemas.microsoft.com/office/drawing/2014/main" id="{B5B5291A-DFDB-1348-BE60-5369CE7B07BE}"/>
              </a:ext>
            </a:extLst>
          </p:cNvPr>
          <p:cNvSpPr txBox="1"/>
          <p:nvPr/>
        </p:nvSpPr>
        <p:spPr>
          <a:xfrm>
            <a:off x="5113254" y="325619"/>
            <a:ext cx="3532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 </a:t>
            </a:r>
            <a:r>
              <a:rPr lang="nl-NL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configurations</a:t>
            </a:r>
            <a:r>
              <a:rPr lang="nl-N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of </a:t>
            </a:r>
            <a:r>
              <a:rPr lang="nl-NL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architecture</a:t>
            </a:r>
            <a:endParaRPr lang="nl-NL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AD2EF3B0-8BA1-3642-B08F-9C7727F4CE6B}"/>
              </a:ext>
            </a:extLst>
          </p:cNvPr>
          <p:cNvCxnSpPr>
            <a:cxnSpLocks/>
          </p:cNvCxnSpPr>
          <p:nvPr/>
        </p:nvCxnSpPr>
        <p:spPr>
          <a:xfrm flipH="1">
            <a:off x="4724401" y="551886"/>
            <a:ext cx="532340" cy="424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EBEF6499-E12C-564B-A09B-69E9B016B0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385" y="2931815"/>
            <a:ext cx="3349626" cy="1628128"/>
          </a:xfrm>
          <a:prstGeom prst="rect">
            <a:avLst/>
          </a:prstGeom>
        </p:spPr>
      </p:pic>
      <p:sp>
        <p:nvSpPr>
          <p:cNvPr id="32" name="Rechthoek 31">
            <a:extLst>
              <a:ext uri="{FF2B5EF4-FFF2-40B4-BE49-F238E27FC236}">
                <a16:creationId xmlns:a16="http://schemas.microsoft.com/office/drawing/2014/main" id="{F0D66B57-32AE-3B49-8A31-5F56E27B5328}"/>
              </a:ext>
            </a:extLst>
          </p:cNvPr>
          <p:cNvSpPr/>
          <p:nvPr/>
        </p:nvSpPr>
        <p:spPr>
          <a:xfrm>
            <a:off x="7253326" y="1367365"/>
            <a:ext cx="180408" cy="165168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E6B0B865-CA69-DA4C-8DCD-F0F999CB1FE0}"/>
              </a:ext>
            </a:extLst>
          </p:cNvPr>
          <p:cNvSpPr/>
          <p:nvPr/>
        </p:nvSpPr>
        <p:spPr>
          <a:xfrm>
            <a:off x="7253326" y="1181407"/>
            <a:ext cx="180408" cy="165168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498AE1F2-F3FB-2E47-A7D0-692BD5916A7F}"/>
              </a:ext>
            </a:extLst>
          </p:cNvPr>
          <p:cNvSpPr/>
          <p:nvPr/>
        </p:nvSpPr>
        <p:spPr>
          <a:xfrm>
            <a:off x="7253326" y="2417360"/>
            <a:ext cx="180408" cy="165168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0A39BC90-B5FF-8D43-BF84-0675E8698225}"/>
              </a:ext>
            </a:extLst>
          </p:cNvPr>
          <p:cNvSpPr/>
          <p:nvPr/>
        </p:nvSpPr>
        <p:spPr>
          <a:xfrm>
            <a:off x="7253326" y="2607776"/>
            <a:ext cx="180408" cy="165168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43E82CF8-2FC9-A546-B24F-4BAF726DB0A2}"/>
              </a:ext>
            </a:extLst>
          </p:cNvPr>
          <p:cNvSpPr/>
          <p:nvPr/>
        </p:nvSpPr>
        <p:spPr>
          <a:xfrm>
            <a:off x="3388292" y="3489203"/>
            <a:ext cx="180408" cy="165168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B37CD793-919D-B244-BF86-7A8185AAEAEE}"/>
              </a:ext>
            </a:extLst>
          </p:cNvPr>
          <p:cNvSpPr/>
          <p:nvPr/>
        </p:nvSpPr>
        <p:spPr>
          <a:xfrm>
            <a:off x="4195234" y="3494722"/>
            <a:ext cx="180408" cy="165168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73122731-0917-1645-BA16-321465CF77A6}"/>
              </a:ext>
            </a:extLst>
          </p:cNvPr>
          <p:cNvSpPr/>
          <p:nvPr/>
        </p:nvSpPr>
        <p:spPr>
          <a:xfrm>
            <a:off x="4694768" y="3722386"/>
            <a:ext cx="180408" cy="165168"/>
          </a:xfrm>
          <a:prstGeom prst="rect">
            <a:avLst/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D2FF4846-B7A2-E949-B4D1-0770BD51843B}"/>
              </a:ext>
            </a:extLst>
          </p:cNvPr>
          <p:cNvSpPr/>
          <p:nvPr/>
        </p:nvSpPr>
        <p:spPr>
          <a:xfrm>
            <a:off x="5708158" y="3887554"/>
            <a:ext cx="180408" cy="165168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07C06FEF-44B4-7E44-A7CE-34AC230F002F}"/>
              </a:ext>
            </a:extLst>
          </p:cNvPr>
          <p:cNvSpPr txBox="1"/>
          <p:nvPr/>
        </p:nvSpPr>
        <p:spPr>
          <a:xfrm>
            <a:off x="6385754" y="3315754"/>
            <a:ext cx="2095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(A)</a:t>
            </a:r>
            <a:r>
              <a:rPr lang="nl-NL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(B)</a:t>
            </a:r>
            <a:r>
              <a:rPr lang="nl-NL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(C)</a:t>
            </a:r>
            <a:r>
              <a:rPr lang="nl-NL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(D)</a:t>
            </a:r>
            <a:r>
              <a:rPr lang="nl-N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nl-NL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are </a:t>
            </a:r>
            <a:r>
              <a:rPr lang="nl-NL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Pareto-optimal</a:t>
            </a:r>
            <a:r>
              <a:rPr lang="nl-NL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nl-NL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configurations</a:t>
            </a:r>
            <a:endParaRPr lang="nl-NL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B11AA7E8-594E-094F-865E-83C0D0571A83}"/>
              </a:ext>
            </a:extLst>
          </p:cNvPr>
          <p:cNvCxnSpPr>
            <a:cxnSpLocks/>
          </p:cNvCxnSpPr>
          <p:nvPr/>
        </p:nvCxnSpPr>
        <p:spPr>
          <a:xfrm flipV="1">
            <a:off x="7343530" y="2916654"/>
            <a:ext cx="0" cy="3430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B3FF84DA-3849-9049-A974-A35E863169D2}"/>
              </a:ext>
            </a:extLst>
          </p:cNvPr>
          <p:cNvCxnSpPr>
            <a:cxnSpLocks/>
          </p:cNvCxnSpPr>
          <p:nvPr/>
        </p:nvCxnSpPr>
        <p:spPr>
          <a:xfrm>
            <a:off x="2799110" y="4561819"/>
            <a:ext cx="1137115" cy="2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94C8C0B2-9DFF-544E-8741-8E867724F27F}"/>
              </a:ext>
            </a:extLst>
          </p:cNvPr>
          <p:cNvCxnSpPr>
            <a:cxnSpLocks/>
          </p:cNvCxnSpPr>
          <p:nvPr/>
        </p:nvCxnSpPr>
        <p:spPr>
          <a:xfrm flipV="1">
            <a:off x="2799110" y="2931815"/>
            <a:ext cx="10275" cy="1632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35563856-7AB5-D74E-9818-760FC0132E88}"/>
              </a:ext>
            </a:extLst>
          </p:cNvPr>
          <p:cNvSpPr txBox="1"/>
          <p:nvPr/>
        </p:nvSpPr>
        <p:spPr>
          <a:xfrm>
            <a:off x="2445851" y="2803799"/>
            <a:ext cx="400110" cy="183767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C00000"/>
                </a:solidFill>
              </a:rPr>
              <a:t>Increasing quantization</a:t>
            </a:r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1EC08089-8DD5-D146-AE9A-28DE6A4235A2}"/>
              </a:ext>
            </a:extLst>
          </p:cNvPr>
          <p:cNvSpPr txBox="1"/>
          <p:nvPr/>
        </p:nvSpPr>
        <p:spPr>
          <a:xfrm>
            <a:off x="2627332" y="4527848"/>
            <a:ext cx="1548626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C00000"/>
                </a:solidFill>
              </a:rPr>
              <a:t>Increasing delay</a:t>
            </a:r>
          </a:p>
        </p:txBody>
      </p:sp>
    </p:spTree>
    <p:extLst>
      <p:ext uri="{BB962C8B-B14F-4D97-AF65-F5344CB8AC3E}">
        <p14:creationId xmlns:p14="http://schemas.microsoft.com/office/powerpoint/2010/main" val="277161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2" grpId="0"/>
      <p:bldP spid="15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B36A7-9980-484D-8686-FBF00A251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4227"/>
            <a:ext cx="7923213" cy="764043"/>
          </a:xfrm>
        </p:spPr>
        <p:txBody>
          <a:bodyPr/>
          <a:lstStyle/>
          <a:p>
            <a:r>
              <a:rPr lang="nl-NL" dirty="0"/>
              <a:t>Performance </a:t>
            </a:r>
            <a:r>
              <a:rPr lang="nl-NL" dirty="0" err="1"/>
              <a:t>After</a:t>
            </a:r>
            <a:br>
              <a:rPr lang="nl-NL" dirty="0"/>
            </a:br>
            <a:r>
              <a:rPr lang="nl-NL" dirty="0"/>
              <a:t>Controller </a:t>
            </a:r>
            <a:r>
              <a:rPr lang="nl-NL" dirty="0" err="1"/>
              <a:t>Optimization</a:t>
            </a: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EE5D40A-6D25-AE4C-98AA-B89590190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Cross-domain Modeling and Optimization of High-speed Visual Servo Systems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79323C7-8E80-BE41-BBD4-CE5F1F46B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8</a:t>
            </a:fld>
            <a:endParaRPr lang="en-US"/>
          </a:p>
        </p:txBody>
      </p: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9F861CF5-B85D-164B-B0D2-DA4B8BE11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981" y="662486"/>
            <a:ext cx="2936631" cy="709368"/>
          </a:xfrm>
          <a:prstGeom prst="rect">
            <a:avLst/>
          </a:prstGeom>
        </p:spPr>
      </p:pic>
      <p:sp>
        <p:nvSpPr>
          <p:cNvPr id="28" name="Tekstvak 27">
            <a:extLst>
              <a:ext uri="{FF2B5EF4-FFF2-40B4-BE49-F238E27FC236}">
                <a16:creationId xmlns:a16="http://schemas.microsoft.com/office/drawing/2014/main" id="{3F65FBD5-037E-3B4A-9B09-A50D914DAC0E}"/>
              </a:ext>
            </a:extLst>
          </p:cNvPr>
          <p:cNvSpPr txBox="1"/>
          <p:nvPr/>
        </p:nvSpPr>
        <p:spPr>
          <a:xfrm>
            <a:off x="3627490" y="645657"/>
            <a:ext cx="2057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>
                <a:solidFill>
                  <a:schemeClr val="bg2"/>
                </a:solidFill>
              </a:rPr>
              <a:t>(a) Precision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66E3D34E-0696-F04E-8915-36A665ABC68C}"/>
              </a:ext>
            </a:extLst>
          </p:cNvPr>
          <p:cNvSpPr txBox="1"/>
          <p:nvPr/>
        </p:nvSpPr>
        <p:spPr>
          <a:xfrm>
            <a:off x="3627490" y="990427"/>
            <a:ext cx="2057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>
                <a:solidFill>
                  <a:schemeClr val="bg2"/>
                </a:solidFill>
              </a:rPr>
              <a:t>(b) </a:t>
            </a:r>
            <a:r>
              <a:rPr lang="nl-NL" err="1">
                <a:solidFill>
                  <a:schemeClr val="bg2"/>
                </a:solidFill>
              </a:rPr>
              <a:t>Bandwidth</a:t>
            </a:r>
            <a:endParaRPr lang="nl-NL">
              <a:solidFill>
                <a:schemeClr val="bg2"/>
              </a:solidFill>
            </a:endParaRP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7ADEDB83-982E-2A44-B0B6-7BCFCE55F14F}"/>
              </a:ext>
            </a:extLst>
          </p:cNvPr>
          <p:cNvSpPr txBox="1"/>
          <p:nvPr/>
        </p:nvSpPr>
        <p:spPr>
          <a:xfrm>
            <a:off x="5140584" y="30356"/>
            <a:ext cx="177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Motion Error</a:t>
            </a:r>
          </a:p>
        </p:txBody>
      </p: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FDBCF9BE-4171-1F44-A815-5C9874EC9D0A}"/>
              </a:ext>
            </a:extLst>
          </p:cNvPr>
          <p:cNvCxnSpPr>
            <a:cxnSpLocks/>
          </p:cNvCxnSpPr>
          <p:nvPr/>
        </p:nvCxnSpPr>
        <p:spPr>
          <a:xfrm>
            <a:off x="6164058" y="424775"/>
            <a:ext cx="324667" cy="244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met pijl 42">
            <a:extLst>
              <a:ext uri="{FF2B5EF4-FFF2-40B4-BE49-F238E27FC236}">
                <a16:creationId xmlns:a16="http://schemas.microsoft.com/office/drawing/2014/main" id="{CBF7A639-C759-1248-A80A-40D1BD841F6F}"/>
              </a:ext>
            </a:extLst>
          </p:cNvPr>
          <p:cNvCxnSpPr>
            <a:cxnSpLocks/>
          </p:cNvCxnSpPr>
          <p:nvPr/>
        </p:nvCxnSpPr>
        <p:spPr>
          <a:xfrm>
            <a:off x="5676732" y="836234"/>
            <a:ext cx="1787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met pijl 43">
            <a:extLst>
              <a:ext uri="{FF2B5EF4-FFF2-40B4-BE49-F238E27FC236}">
                <a16:creationId xmlns:a16="http://schemas.microsoft.com/office/drawing/2014/main" id="{680194A9-EB2E-5842-8042-5E14CD60B6B9}"/>
              </a:ext>
            </a:extLst>
          </p:cNvPr>
          <p:cNvCxnSpPr>
            <a:cxnSpLocks/>
          </p:cNvCxnSpPr>
          <p:nvPr/>
        </p:nvCxnSpPr>
        <p:spPr>
          <a:xfrm>
            <a:off x="5678194" y="1197056"/>
            <a:ext cx="1787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C3BD46D3-3635-FB48-B4AC-892FB058D0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82" y="2300954"/>
            <a:ext cx="3403600" cy="1543357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0A067442-BE45-AE48-A100-16416E439B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27" y="2197298"/>
            <a:ext cx="3869373" cy="2436457"/>
          </a:xfrm>
          <a:prstGeom prst="rect">
            <a:avLst/>
          </a:prstGeom>
        </p:spPr>
      </p:pic>
      <p:sp>
        <p:nvSpPr>
          <p:cNvPr id="45" name="Tekstvak 44">
            <a:extLst>
              <a:ext uri="{FF2B5EF4-FFF2-40B4-BE49-F238E27FC236}">
                <a16:creationId xmlns:a16="http://schemas.microsoft.com/office/drawing/2014/main" id="{3DB5F420-8B57-4045-ABCD-503FB385EF81}"/>
              </a:ext>
            </a:extLst>
          </p:cNvPr>
          <p:cNvSpPr txBox="1"/>
          <p:nvPr/>
        </p:nvSpPr>
        <p:spPr>
          <a:xfrm>
            <a:off x="225361" y="1603598"/>
            <a:ext cx="3801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2"/>
                </a:solidFill>
              </a:rPr>
              <a:t>Root-</a:t>
            </a:r>
            <a:r>
              <a:rPr lang="nl-NL" dirty="0" err="1">
                <a:solidFill>
                  <a:schemeClr val="bg2"/>
                </a:solidFill>
              </a:rPr>
              <a:t>Mean</a:t>
            </a:r>
            <a:r>
              <a:rPr lang="nl-NL" dirty="0">
                <a:solidFill>
                  <a:schemeClr val="bg2"/>
                </a:solidFill>
              </a:rPr>
              <a:t>-</a:t>
            </a:r>
            <a:r>
              <a:rPr lang="nl-NL" dirty="0" err="1">
                <a:solidFill>
                  <a:schemeClr val="bg2"/>
                </a:solidFill>
              </a:rPr>
              <a:t>Squared</a:t>
            </a:r>
            <a:r>
              <a:rPr lang="nl-NL" dirty="0">
                <a:solidFill>
                  <a:schemeClr val="bg2"/>
                </a:solidFill>
              </a:rPr>
              <a:t>-Error (RMSE)</a:t>
            </a:r>
          </a:p>
          <a:p>
            <a:pPr algn="ctr"/>
            <a:r>
              <a:rPr lang="nl-NL" dirty="0">
                <a:solidFill>
                  <a:schemeClr val="bg2"/>
                </a:solidFill>
              </a:rPr>
              <a:t>of tracking a constant </a:t>
            </a:r>
            <a:r>
              <a:rPr lang="nl-NL" dirty="0" err="1">
                <a:solidFill>
                  <a:schemeClr val="bg2"/>
                </a:solidFill>
              </a:rPr>
              <a:t>reference</a:t>
            </a:r>
            <a:endParaRPr lang="nl-NL" dirty="0">
              <a:solidFill>
                <a:schemeClr val="bg2"/>
              </a:solidFill>
            </a:endParaRP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CAD48349-6BAC-6140-BA2F-E2B0420ADF34}"/>
              </a:ext>
            </a:extLst>
          </p:cNvPr>
          <p:cNvSpPr txBox="1"/>
          <p:nvPr/>
        </p:nvSpPr>
        <p:spPr>
          <a:xfrm>
            <a:off x="4787419" y="1609565"/>
            <a:ext cx="3622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2"/>
                </a:solidFill>
              </a:rPr>
              <a:t>Error of tracking </a:t>
            </a:r>
            <a:r>
              <a:rPr lang="nl-NL" dirty="0" err="1">
                <a:solidFill>
                  <a:schemeClr val="bg2"/>
                </a:solidFill>
              </a:rPr>
              <a:t>sinusoidal</a:t>
            </a:r>
            <a:r>
              <a:rPr lang="nl-NL" dirty="0">
                <a:solidFill>
                  <a:schemeClr val="bg2"/>
                </a:solidFill>
              </a:rPr>
              <a:t> </a:t>
            </a:r>
            <a:r>
              <a:rPr lang="nl-NL" dirty="0" err="1">
                <a:solidFill>
                  <a:schemeClr val="bg2"/>
                </a:solidFill>
              </a:rPr>
              <a:t>signals</a:t>
            </a:r>
            <a:endParaRPr lang="nl-NL" dirty="0">
              <a:solidFill>
                <a:schemeClr val="bg2"/>
              </a:solidFill>
            </a:endParaRPr>
          </a:p>
          <a:p>
            <a:pPr algn="ctr"/>
            <a:r>
              <a:rPr lang="nl-NL" dirty="0">
                <a:solidFill>
                  <a:schemeClr val="bg2"/>
                </a:solidFill>
              </a:rPr>
              <a:t>of different </a:t>
            </a:r>
            <a:r>
              <a:rPr lang="nl-NL" dirty="0" err="1">
                <a:solidFill>
                  <a:schemeClr val="bg2"/>
                </a:solidFill>
              </a:rPr>
              <a:t>frequencies</a:t>
            </a:r>
            <a:endParaRPr lang="nl-NL" dirty="0">
              <a:solidFill>
                <a:schemeClr val="bg2"/>
              </a:solidFill>
            </a:endParaRPr>
          </a:p>
        </p:txBody>
      </p:sp>
      <p:sp>
        <p:nvSpPr>
          <p:cNvPr id="47" name="Rechthoek 46">
            <a:extLst>
              <a:ext uri="{FF2B5EF4-FFF2-40B4-BE49-F238E27FC236}">
                <a16:creationId xmlns:a16="http://schemas.microsoft.com/office/drawing/2014/main" id="{80BA4C69-9803-2249-AE71-899E5E0888C6}"/>
              </a:ext>
            </a:extLst>
          </p:cNvPr>
          <p:cNvSpPr/>
          <p:nvPr/>
        </p:nvSpPr>
        <p:spPr>
          <a:xfrm>
            <a:off x="3318932" y="2717075"/>
            <a:ext cx="436849" cy="230210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Rechthoek 47">
            <a:extLst>
              <a:ext uri="{FF2B5EF4-FFF2-40B4-BE49-F238E27FC236}">
                <a16:creationId xmlns:a16="http://schemas.microsoft.com/office/drawing/2014/main" id="{1B55858F-8059-714C-9BC2-726F2A3B4B6F}"/>
              </a:ext>
            </a:extLst>
          </p:cNvPr>
          <p:cNvSpPr/>
          <p:nvPr/>
        </p:nvSpPr>
        <p:spPr>
          <a:xfrm>
            <a:off x="7219087" y="3514518"/>
            <a:ext cx="498722" cy="230210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Rechthoek 48">
            <a:extLst>
              <a:ext uri="{FF2B5EF4-FFF2-40B4-BE49-F238E27FC236}">
                <a16:creationId xmlns:a16="http://schemas.microsoft.com/office/drawing/2014/main" id="{D1D66BF9-4654-1B45-9597-9EFB090259E2}"/>
              </a:ext>
            </a:extLst>
          </p:cNvPr>
          <p:cNvSpPr/>
          <p:nvPr/>
        </p:nvSpPr>
        <p:spPr>
          <a:xfrm>
            <a:off x="7052733" y="3302000"/>
            <a:ext cx="423333" cy="211299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FAA2AFF6-44DA-4748-9876-7D2F470C7284}"/>
              </a:ext>
            </a:extLst>
          </p:cNvPr>
          <p:cNvSpPr/>
          <p:nvPr/>
        </p:nvSpPr>
        <p:spPr>
          <a:xfrm>
            <a:off x="421677" y="2672671"/>
            <a:ext cx="180408" cy="165168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412E9F68-AF81-7445-B6CC-07738B4B9841}"/>
              </a:ext>
            </a:extLst>
          </p:cNvPr>
          <p:cNvSpPr/>
          <p:nvPr/>
        </p:nvSpPr>
        <p:spPr>
          <a:xfrm>
            <a:off x="413300" y="2462169"/>
            <a:ext cx="180408" cy="165168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4FC4813E-E5EB-634E-A687-1BEF5AE862CA}"/>
              </a:ext>
            </a:extLst>
          </p:cNvPr>
          <p:cNvSpPr/>
          <p:nvPr/>
        </p:nvSpPr>
        <p:spPr>
          <a:xfrm>
            <a:off x="409485" y="2907152"/>
            <a:ext cx="180408" cy="165168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F7868B13-B909-284C-B860-1E6100C52185}"/>
              </a:ext>
            </a:extLst>
          </p:cNvPr>
          <p:cNvSpPr/>
          <p:nvPr/>
        </p:nvSpPr>
        <p:spPr>
          <a:xfrm>
            <a:off x="409485" y="3141250"/>
            <a:ext cx="180408" cy="165168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9EFA2980-EF1F-C44D-B8F0-1EBCCA43442E}"/>
              </a:ext>
            </a:extLst>
          </p:cNvPr>
          <p:cNvSpPr/>
          <p:nvPr/>
        </p:nvSpPr>
        <p:spPr>
          <a:xfrm>
            <a:off x="8409491" y="2722223"/>
            <a:ext cx="180408" cy="165168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E40DC1D9-AC29-CD43-9127-7F7E40C10785}"/>
              </a:ext>
            </a:extLst>
          </p:cNvPr>
          <p:cNvSpPr/>
          <p:nvPr/>
        </p:nvSpPr>
        <p:spPr>
          <a:xfrm>
            <a:off x="8413306" y="2466741"/>
            <a:ext cx="180408" cy="165168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10542D84-373E-1A47-8CDB-CFB4E5F2CAAB}"/>
              </a:ext>
            </a:extLst>
          </p:cNvPr>
          <p:cNvSpPr/>
          <p:nvPr/>
        </p:nvSpPr>
        <p:spPr>
          <a:xfrm>
            <a:off x="8409491" y="3008380"/>
            <a:ext cx="180408" cy="165168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903525E5-21D2-6C45-AB5F-CE12CE737DA5}"/>
              </a:ext>
            </a:extLst>
          </p:cNvPr>
          <p:cNvSpPr/>
          <p:nvPr/>
        </p:nvSpPr>
        <p:spPr>
          <a:xfrm>
            <a:off x="8421683" y="3250358"/>
            <a:ext cx="180408" cy="165168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6A5C7255-03BD-804A-88B4-E8CD94B7D466}"/>
              </a:ext>
            </a:extLst>
          </p:cNvPr>
          <p:cNvSpPr/>
          <p:nvPr/>
        </p:nvSpPr>
        <p:spPr>
          <a:xfrm>
            <a:off x="7689636" y="680556"/>
            <a:ext cx="215126" cy="309872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BB11AE34-E6D2-214D-B68F-C90260227518}"/>
              </a:ext>
            </a:extLst>
          </p:cNvPr>
          <p:cNvSpPr txBox="1"/>
          <p:nvPr/>
        </p:nvSpPr>
        <p:spPr>
          <a:xfrm>
            <a:off x="6997300" y="24248"/>
            <a:ext cx="2101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Vision</a:t>
            </a:r>
            <a:r>
              <a:rPr lang="nl-N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Error</a:t>
            </a:r>
          </a:p>
        </p:txBody>
      </p:sp>
      <p:cxnSp>
        <p:nvCxnSpPr>
          <p:cNvPr id="35" name="Rechte verbindingslijn met pijl 34">
            <a:extLst>
              <a:ext uri="{FF2B5EF4-FFF2-40B4-BE49-F238E27FC236}">
                <a16:creationId xmlns:a16="http://schemas.microsoft.com/office/drawing/2014/main" id="{0449401F-81E1-2942-AA3B-8DF5255D89EE}"/>
              </a:ext>
            </a:extLst>
          </p:cNvPr>
          <p:cNvCxnSpPr>
            <a:cxnSpLocks/>
          </p:cNvCxnSpPr>
          <p:nvPr/>
        </p:nvCxnSpPr>
        <p:spPr>
          <a:xfrm>
            <a:off x="7778769" y="424775"/>
            <a:ext cx="0" cy="287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hoek 36">
            <a:extLst>
              <a:ext uri="{FF2B5EF4-FFF2-40B4-BE49-F238E27FC236}">
                <a16:creationId xmlns:a16="http://schemas.microsoft.com/office/drawing/2014/main" id="{28CE8043-6E57-C54D-A0C3-3EA9D4732539}"/>
              </a:ext>
            </a:extLst>
          </p:cNvPr>
          <p:cNvSpPr/>
          <p:nvPr/>
        </p:nvSpPr>
        <p:spPr>
          <a:xfrm>
            <a:off x="6162595" y="675387"/>
            <a:ext cx="898987" cy="309872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2" name="Rechte verbindingslijn met pijl 31">
            <a:extLst>
              <a:ext uri="{FF2B5EF4-FFF2-40B4-BE49-F238E27FC236}">
                <a16:creationId xmlns:a16="http://schemas.microsoft.com/office/drawing/2014/main" id="{B59697F3-9A45-2D41-AE89-AF2C6ACBF13F}"/>
              </a:ext>
            </a:extLst>
          </p:cNvPr>
          <p:cNvCxnSpPr>
            <a:cxnSpLocks/>
          </p:cNvCxnSpPr>
          <p:nvPr/>
        </p:nvCxnSpPr>
        <p:spPr>
          <a:xfrm>
            <a:off x="4856777" y="4600974"/>
            <a:ext cx="16319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>
            <a:extLst>
              <a:ext uri="{FF2B5EF4-FFF2-40B4-BE49-F238E27FC236}">
                <a16:creationId xmlns:a16="http://schemas.microsoft.com/office/drawing/2014/main" id="{4F51ADCE-027D-674C-BD94-E21FB9B9A8E8}"/>
              </a:ext>
            </a:extLst>
          </p:cNvPr>
          <p:cNvCxnSpPr>
            <a:cxnSpLocks/>
          </p:cNvCxnSpPr>
          <p:nvPr/>
        </p:nvCxnSpPr>
        <p:spPr>
          <a:xfrm flipV="1">
            <a:off x="4856777" y="2292472"/>
            <a:ext cx="0" cy="2310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vak 37">
            <a:extLst>
              <a:ext uri="{FF2B5EF4-FFF2-40B4-BE49-F238E27FC236}">
                <a16:creationId xmlns:a16="http://schemas.microsoft.com/office/drawing/2014/main" id="{7FFC6140-8117-AA4F-AFAE-5C0EC8F6498E}"/>
              </a:ext>
            </a:extLst>
          </p:cNvPr>
          <p:cNvSpPr txBox="1"/>
          <p:nvPr/>
        </p:nvSpPr>
        <p:spPr>
          <a:xfrm>
            <a:off x="4466942" y="2278739"/>
            <a:ext cx="400110" cy="232874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400" dirty="0">
                <a:solidFill>
                  <a:srgbClr val="C00000"/>
                </a:solidFill>
              </a:rPr>
              <a:t>Increasing reference frequency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1D5FC743-E181-7F43-8CDE-C98DCDC71C9A}"/>
              </a:ext>
            </a:extLst>
          </p:cNvPr>
          <p:cNvSpPr txBox="1"/>
          <p:nvPr/>
        </p:nvSpPr>
        <p:spPr>
          <a:xfrm>
            <a:off x="4758150" y="4567003"/>
            <a:ext cx="2136423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1400" dirty="0">
                <a:solidFill>
                  <a:srgbClr val="C00000"/>
                </a:solidFill>
              </a:rPr>
              <a:t>Increasing tracking error</a:t>
            </a:r>
          </a:p>
        </p:txBody>
      </p:sp>
      <p:cxnSp>
        <p:nvCxnSpPr>
          <p:cNvPr id="40" name="Rechte verbindingslijn met pijl 39">
            <a:extLst>
              <a:ext uri="{FF2B5EF4-FFF2-40B4-BE49-F238E27FC236}">
                <a16:creationId xmlns:a16="http://schemas.microsoft.com/office/drawing/2014/main" id="{9F512803-84E4-664D-B4D6-C6C5659C2993}"/>
              </a:ext>
            </a:extLst>
          </p:cNvPr>
          <p:cNvCxnSpPr>
            <a:cxnSpLocks/>
          </p:cNvCxnSpPr>
          <p:nvPr/>
        </p:nvCxnSpPr>
        <p:spPr>
          <a:xfrm>
            <a:off x="368355" y="3827523"/>
            <a:ext cx="19021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kstvak 40">
            <a:extLst>
              <a:ext uri="{FF2B5EF4-FFF2-40B4-BE49-F238E27FC236}">
                <a16:creationId xmlns:a16="http://schemas.microsoft.com/office/drawing/2014/main" id="{8A712D9C-2400-2C47-8114-5F1D450DED6A}"/>
              </a:ext>
            </a:extLst>
          </p:cNvPr>
          <p:cNvSpPr txBox="1"/>
          <p:nvPr/>
        </p:nvSpPr>
        <p:spPr>
          <a:xfrm>
            <a:off x="282450" y="3795059"/>
            <a:ext cx="2144287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1400" dirty="0">
                <a:solidFill>
                  <a:srgbClr val="C00000"/>
                </a:solidFill>
              </a:rPr>
              <a:t>Increasing tracking error</a:t>
            </a:r>
          </a:p>
        </p:txBody>
      </p:sp>
      <p:pic>
        <p:nvPicPr>
          <p:cNvPr id="11" name="Graphic 10" descr="Grijnzend gezichtje zonder opvulling">
            <a:extLst>
              <a:ext uri="{FF2B5EF4-FFF2-40B4-BE49-F238E27FC236}">
                <a16:creationId xmlns:a16="http://schemas.microsoft.com/office/drawing/2014/main" id="{E5D41742-62C7-4A47-8C00-A9A40FECDC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189" y="2865770"/>
            <a:ext cx="307778" cy="307778"/>
          </a:xfrm>
          <a:prstGeom prst="rect">
            <a:avLst/>
          </a:prstGeom>
        </p:spPr>
      </p:pic>
      <p:pic>
        <p:nvPicPr>
          <p:cNvPr id="13" name="Graphic 12" descr="Verdrietig gezichtje zonder opvulling">
            <a:extLst>
              <a:ext uri="{FF2B5EF4-FFF2-40B4-BE49-F238E27FC236}">
                <a16:creationId xmlns:a16="http://schemas.microsoft.com/office/drawing/2014/main" id="{BF7AD387-8950-CE4B-8A70-378317E87E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189" y="2385210"/>
            <a:ext cx="307778" cy="307778"/>
          </a:xfrm>
          <a:prstGeom prst="rect">
            <a:avLst/>
          </a:prstGeom>
        </p:spPr>
      </p:pic>
      <p:pic>
        <p:nvPicPr>
          <p:cNvPr id="52" name="Graphic 51" descr="Grijnzend gezichtje zonder opvulling">
            <a:extLst>
              <a:ext uri="{FF2B5EF4-FFF2-40B4-BE49-F238E27FC236}">
                <a16:creationId xmlns:a16="http://schemas.microsoft.com/office/drawing/2014/main" id="{8C125745-D81E-8B4E-A4CF-2E74105B40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00551" y="2385210"/>
            <a:ext cx="307778" cy="307778"/>
          </a:xfrm>
          <a:prstGeom prst="rect">
            <a:avLst/>
          </a:prstGeom>
        </p:spPr>
      </p:pic>
      <p:pic>
        <p:nvPicPr>
          <p:cNvPr id="53" name="Graphic 52" descr="Verdrietig gezichtje zonder opvulling">
            <a:extLst>
              <a:ext uri="{FF2B5EF4-FFF2-40B4-BE49-F238E27FC236}">
                <a16:creationId xmlns:a16="http://schemas.microsoft.com/office/drawing/2014/main" id="{14EC8D01-B0EB-D54A-BD6F-A9B1AA5BC0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05763" y="3210654"/>
            <a:ext cx="307778" cy="307778"/>
          </a:xfrm>
          <a:prstGeom prst="rect">
            <a:avLst/>
          </a:prstGeom>
        </p:spPr>
      </p:pic>
      <p:sp>
        <p:nvSpPr>
          <p:cNvPr id="56" name="Titel 1">
            <a:extLst>
              <a:ext uri="{FF2B5EF4-FFF2-40B4-BE49-F238E27FC236}">
                <a16:creationId xmlns:a16="http://schemas.microsoft.com/office/drawing/2014/main" id="{EC9F351A-12A4-9B46-A917-CF28E191980D}"/>
              </a:ext>
            </a:extLst>
          </p:cNvPr>
          <p:cNvSpPr txBox="1">
            <a:spLocks/>
          </p:cNvSpPr>
          <p:nvPr/>
        </p:nvSpPr>
        <p:spPr>
          <a:xfrm>
            <a:off x="1369537" y="1343978"/>
            <a:ext cx="1368890" cy="3440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51435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sz="27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000" dirty="0"/>
              <a:t>(a) Precision</a:t>
            </a:r>
          </a:p>
        </p:txBody>
      </p:sp>
      <p:sp>
        <p:nvSpPr>
          <p:cNvPr id="57" name="Titel 1">
            <a:extLst>
              <a:ext uri="{FF2B5EF4-FFF2-40B4-BE49-F238E27FC236}">
                <a16:creationId xmlns:a16="http://schemas.microsoft.com/office/drawing/2014/main" id="{3ED7AD61-937B-1F49-B4B0-A1F9FF9D383B}"/>
              </a:ext>
            </a:extLst>
          </p:cNvPr>
          <p:cNvSpPr txBox="1">
            <a:spLocks/>
          </p:cNvSpPr>
          <p:nvPr/>
        </p:nvSpPr>
        <p:spPr>
          <a:xfrm>
            <a:off x="5855518" y="1386934"/>
            <a:ext cx="1620547" cy="3440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51435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sz="27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000" dirty="0"/>
              <a:t>(b) </a:t>
            </a:r>
            <a:r>
              <a:rPr lang="nl-NL" sz="2000" dirty="0" err="1"/>
              <a:t>Bandwidth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29186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 animBg="1"/>
      <p:bldP spid="48" grpId="0" animBg="1"/>
      <p:bldP spid="49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8" grpId="0"/>
      <p:bldP spid="39" grpId="0"/>
      <p:bldP spid="41" grpId="0"/>
      <p:bldP spid="56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B36A7-9980-484D-8686-FBF00A251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4228"/>
            <a:ext cx="7923213" cy="394448"/>
          </a:xfrm>
        </p:spPr>
        <p:txBody>
          <a:bodyPr/>
          <a:lstStyle/>
          <a:p>
            <a:r>
              <a:rPr lang="nl-NL" dirty="0" err="1"/>
              <a:t>Conclusions</a:t>
            </a: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EE5D40A-6D25-AE4C-98AA-B89590190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Cross-domain Modeling and Optimization of High-speed Visual Servo Systems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79323C7-8E80-BE41-BBD4-CE5F1F46B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9</a:t>
            </a:fld>
            <a:endParaRPr lang="en-US"/>
          </a:p>
        </p:txBody>
      </p:sp>
      <p:sp>
        <p:nvSpPr>
          <p:cNvPr id="19" name="Tijdelijke aanduiding voor inhoud 2">
            <a:extLst>
              <a:ext uri="{FF2B5EF4-FFF2-40B4-BE49-F238E27FC236}">
                <a16:creationId xmlns:a16="http://schemas.microsoft.com/office/drawing/2014/main" id="{13CBCE09-9BF3-B24E-A6F9-2AAF371EA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02" y="2660865"/>
            <a:ext cx="7922712" cy="1649282"/>
          </a:xfrm>
        </p:spPr>
        <p:txBody>
          <a:bodyPr/>
          <a:lstStyle/>
          <a:p>
            <a:pPr marL="342900" lvl="2" indent="-342900">
              <a:buFont typeface="+mj-lt"/>
              <a:buAutoNum type="arabicPeriod"/>
            </a:pPr>
            <a:r>
              <a:rPr lang="en-US" dirty="0"/>
              <a:t>Cross-domain modeling and optimization are </a:t>
            </a:r>
            <a:r>
              <a:rPr lang="en-US" b="1" dirty="0"/>
              <a:t>necessary</a:t>
            </a:r>
            <a:r>
              <a:rPr lang="en-US" dirty="0"/>
              <a:t>. Demonstrated improvement:</a:t>
            </a:r>
          </a:p>
          <a:p>
            <a:pPr lvl="3"/>
            <a:r>
              <a:rPr lang="en-US" b="1" dirty="0"/>
              <a:t>20%</a:t>
            </a:r>
            <a:r>
              <a:rPr lang="en-US" dirty="0"/>
              <a:t> for tracking a constant reference.</a:t>
            </a:r>
          </a:p>
          <a:p>
            <a:pPr lvl="3"/>
            <a:r>
              <a:rPr lang="en-US" b="1" dirty="0"/>
              <a:t>43%</a:t>
            </a:r>
            <a:r>
              <a:rPr lang="en-US" dirty="0"/>
              <a:t> for high-bandwidth applications.</a:t>
            </a:r>
          </a:p>
          <a:p>
            <a:pPr marL="342900" lvl="2" indent="-342900">
              <a:buFont typeface="+mj-lt"/>
              <a:buAutoNum type="arabicPeriod"/>
            </a:pPr>
            <a:r>
              <a:rPr lang="en-US" dirty="0"/>
              <a:t>The demonstrated improvements are </a:t>
            </a:r>
            <a:r>
              <a:rPr lang="en-US" b="1" i="1" dirty="0"/>
              <a:t>only achievable by</a:t>
            </a:r>
            <a:r>
              <a:rPr lang="en-US" dirty="0"/>
              <a:t> cross-domain modeling and optimization.</a:t>
            </a:r>
          </a:p>
          <a:p>
            <a:pPr marL="342900" lvl="2" indent="-342900">
              <a:buFont typeface="+mj-lt"/>
              <a:buAutoNum type="arabicPeriod"/>
            </a:pPr>
            <a:r>
              <a:rPr lang="en-US" dirty="0"/>
              <a:t>This paper provides </a:t>
            </a:r>
            <a:r>
              <a:rPr lang="en-US" b="1" dirty="0"/>
              <a:t>effective</a:t>
            </a:r>
            <a:r>
              <a:rPr lang="en-US" dirty="0"/>
              <a:t> methods for such a purpose.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AE9F84C-C861-AD48-A490-40EE72D94326}"/>
              </a:ext>
            </a:extLst>
          </p:cNvPr>
          <p:cNvSpPr txBox="1">
            <a:spLocks/>
          </p:cNvSpPr>
          <p:nvPr/>
        </p:nvSpPr>
        <p:spPr>
          <a:xfrm>
            <a:off x="3584444" y="4204823"/>
            <a:ext cx="1743807" cy="3944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51435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sz="27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you.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D485502-16F5-9A46-BA4A-F3DD687DD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832" y="938677"/>
            <a:ext cx="4903052" cy="161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Ue">
  <a:themeElements>
    <a:clrScheme name="TUe_kleuren">
      <a:dk1>
        <a:sysClr val="windowText" lastClr="000000"/>
      </a:dk1>
      <a:lt1>
        <a:sysClr val="window" lastClr="FFFFFF"/>
      </a:lt1>
      <a:dk2>
        <a:srgbClr val="C81919"/>
      </a:dk2>
      <a:lt2>
        <a:srgbClr val="101073"/>
      </a:lt2>
      <a:accent1>
        <a:srgbClr val="C81919"/>
      </a:accent1>
      <a:accent2>
        <a:srgbClr val="101073"/>
      </a:accent2>
      <a:accent3>
        <a:srgbClr val="0066CC"/>
      </a:accent3>
      <a:accent4>
        <a:srgbClr val="00A2DE"/>
      </a:accent4>
      <a:accent5>
        <a:srgbClr val="84D200"/>
      </a:accent5>
      <a:accent6>
        <a:srgbClr val="CEDF00"/>
      </a:accent6>
      <a:hlink>
        <a:srgbClr val="0563C1"/>
      </a:hlink>
      <a:folHlink>
        <a:srgbClr val="954F72"/>
      </a:folHlink>
    </a:clrScheme>
    <a:fontScheme name="TUe_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e_presentatie16x9.potx" id="{770E10A8-3EF9-4F7C-A886-D4D190AA35FD}" vid="{61C23782-C5E4-40BF-AE15-3E192F0EFF69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TUe</Template>
  <TotalTime>2038</TotalTime>
  <Words>2059</Words>
  <Application>Microsoft Macintosh PowerPoint</Application>
  <PresentationFormat>Diavoorstelling (16:9)</PresentationFormat>
  <Paragraphs>314</Paragraphs>
  <Slides>25</Slides>
  <Notes>25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8" baseType="lpstr">
      <vt:lpstr>Arial</vt:lpstr>
      <vt:lpstr>Calibri</vt:lpstr>
      <vt:lpstr>TUe</vt:lpstr>
      <vt:lpstr>Cross-domain Modeling and Optimization of High-speed Visual Servo Systems</vt:lpstr>
      <vt:lpstr>Visual Servo Systems: a Multi-domain View</vt:lpstr>
      <vt:lpstr>PowerPoint-presentatie</vt:lpstr>
      <vt:lpstr>Axiomatic Design: an Example</vt:lpstr>
      <vt:lpstr>Design Matrix Obtained by Design Template</vt:lpstr>
      <vt:lpstr>Delay: Coupling of Algorithm and Architecture</vt:lpstr>
      <vt:lpstr>Case Study</vt:lpstr>
      <vt:lpstr>Performance After Controller Optimization</vt:lpstr>
      <vt:lpstr>Conclusions</vt:lpstr>
      <vt:lpstr>Backup Slides</vt:lpstr>
      <vt:lpstr>Visual Servo Systems: a Multi-domain View</vt:lpstr>
      <vt:lpstr>Modeling Sample Period and Measurement Error</vt:lpstr>
      <vt:lpstr>Modeling Measurement Error</vt:lpstr>
      <vt:lpstr>Design Template of High-speed Vision Systems</vt:lpstr>
      <vt:lpstr>Controller Gain</vt:lpstr>
      <vt:lpstr>Controller Gain</vt:lpstr>
      <vt:lpstr>Image Sensors</vt:lpstr>
      <vt:lpstr>Vision Algorithms</vt:lpstr>
      <vt:lpstr>Processing Stages of Vision Algorithms</vt:lpstr>
      <vt:lpstr>Vision Algorithm 3: Complexity Analysis</vt:lpstr>
      <vt:lpstr>Vision Algorithm 3 on Architecture Template</vt:lpstr>
      <vt:lpstr>System Diagram</vt:lpstr>
      <vt:lpstr>Quantization Error</vt:lpstr>
      <vt:lpstr>Sample Period and Delay</vt:lpstr>
      <vt:lpstr>Tracking Errors of a Constant Reference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over 2 lines </dc:title>
  <dc:subject/>
  <dc:creator>Zhenyu Ye</dc:creator>
  <cp:keywords/>
  <dc:description/>
  <cp:lastModifiedBy>Zhenyu Ye</cp:lastModifiedBy>
  <cp:revision>98</cp:revision>
  <cp:lastPrinted>2018-11-21T05:25:14Z</cp:lastPrinted>
  <dcterms:created xsi:type="dcterms:W3CDTF">2018-10-07T15:20:11Z</dcterms:created>
  <dcterms:modified xsi:type="dcterms:W3CDTF">2018-11-21T13:55:53Z</dcterms:modified>
  <cp:category/>
</cp:coreProperties>
</file>