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0" r:id="rId3"/>
    <p:sldId id="260" r:id="rId4"/>
    <p:sldId id="296" r:id="rId5"/>
    <p:sldId id="293" r:id="rId6"/>
    <p:sldId id="294" r:id="rId7"/>
    <p:sldId id="303" r:id="rId8"/>
    <p:sldId id="304" r:id="rId9"/>
    <p:sldId id="305" r:id="rId10"/>
    <p:sldId id="299" r:id="rId11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8" autoAdjust="0"/>
    <p:restoredTop sz="80898" autoAdjust="0"/>
  </p:normalViewPr>
  <p:slideViewPr>
    <p:cSldViewPr snapToGrid="0" showGuides="1">
      <p:cViewPr>
        <p:scale>
          <a:sx n="150" d="100"/>
          <a:sy n="150" d="100"/>
        </p:scale>
        <p:origin x="-2168" y="-3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0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B38A-B1B6-4CF4-9737-E1E5C73DA86F}" type="datetimeFigureOut">
              <a:rPr lang="nl-NL" smtClean="0"/>
              <a:t>24/05/20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1B330-1C2E-47C6-8A9D-1114F90E79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87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12C6B-C807-4014-B6D4-CCA33426A2F8}" type="datetimeFigureOut">
              <a:rPr lang="nl-NL" smtClean="0"/>
              <a:t>24/05/20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9740-BD37-4DCA-BDC4-7DBBAE15FA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 smtClean="0"/>
              <a:t>Openning</a:t>
            </a:r>
            <a:r>
              <a:rPr lang="en-US" dirty="0" smtClean="0"/>
              <a:t> protocol) </a:t>
            </a:r>
            <a:r>
              <a:rPr lang="en-US" baseline="0" dirty="0" err="1" smtClean="0"/>
              <a:t>Geachte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hooggeleerd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promotor</a:t>
            </a:r>
            <a:r>
              <a:rPr lang="en-US" baseline="0" dirty="0" smtClean="0"/>
              <a:t>, thank you for your request.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 will present my thesis with the title: “implementation, modeling, and </a:t>
            </a:r>
            <a:r>
              <a:rPr lang="en-US" baseline="0" dirty="0" smtClean="0"/>
              <a:t>exploration </a:t>
            </a:r>
            <a:r>
              <a:rPr lang="en-US" baseline="0" dirty="0" smtClean="0"/>
              <a:t>of precision visual servo systems“.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First, I will explain the concept of visual servo systems, in the next slide, number 2.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6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 conclusion, there are multiple</a:t>
            </a:r>
            <a:r>
              <a:rPr lang="en-US" baseline="0" dirty="0" smtClean="0"/>
              <a:t> contributions in this thesis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First, </a:t>
            </a:r>
            <a:r>
              <a:rPr lang="en-US" baseline="0" dirty="0" smtClean="0"/>
              <a:t>methods are proposed to design high-speed and high-precision visual servo systems.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Next, methods are proposed to perform cross-domain modeling and optimization.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the end, by implementation and case studies, these methods are demonstrated to be effective.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(Closing protocol) Dear </a:t>
            </a:r>
            <a:r>
              <a:rPr lang="en-US" baseline="0" dirty="0" err="1" smtClean="0"/>
              <a:t>promotor</a:t>
            </a:r>
            <a:r>
              <a:rPr lang="en-US" baseline="0" dirty="0" smtClean="0"/>
              <a:t>, I hope my presentation satisfies your request.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4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A visual servo system uses visual feedback for control purposes.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 visual servo system includes components from multiple domains.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starts with an optical system that observes patterns of objects.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After that, an image sensor converts optical signals into digital images.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it sends digital images to the processing system that runs vision algorithms and control algorithms.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controller then actuates the mechanical plant to perform certain motion.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 big advantage of visual feedback is that it can perform measurement at the point of interest.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However, it also comes with several challenges.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we will look at the challenges in the next slide, slide number 3.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The first challenge is that, visual feedback has a low sample rate, a large delay, and a coarse quantization.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second challenge is that, control law needs to be designed for these characteristics of visual feedback.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third challenge is that, it is hard to give an early estimation of the delay in customized vision systems.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fourth challenge is that, it is hard to perform cross-domain modeling and to perform exploration of design trade-offs.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thesis investigates into these challenges, and makes several contributions.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start with the first challenge, in the next slide, slide number 4.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4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first challenge is that, visual feedback has a low sample rate, a large delay, and a coarse quantization.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contribution of this thesis is in proposing design methods for high-speed and high-precision vision systems.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First, it decouples sensor sampling from processing.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After that, it uses parallel processing to increase sample rate.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addition, it uses pipelined processing to decouple delay and sample rate.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method is validated by an implementation.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achieves a high sample rate of 1khz, with a delay of less than 2 milliseconds, and a quantization error of sub-micrometer.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After achieving this result, we face the next challenge, in slide number 5.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4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 next challenge</a:t>
            </a:r>
            <a:r>
              <a:rPr lang="en-US" baseline="0" dirty="0" smtClean="0"/>
              <a:t> is that, control law needs to be designed for the characteristics of visual feedback.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contribution of this thesis is to propose methods to perform controller synthesis and optimization for visual feedback.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Here is a</a:t>
            </a:r>
            <a:r>
              <a:rPr lang="en-US" baseline="0" dirty="0" smtClean="0"/>
              <a:t> </a:t>
            </a:r>
            <a:r>
              <a:rPr lang="en-US" baseline="0" dirty="0" smtClean="0"/>
              <a:t>high</a:t>
            </a:r>
            <a:r>
              <a:rPr lang="en-US" baseline="0" dirty="0" smtClean="0"/>
              <a:t>-level diagram of visual servo system.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focus on the characteristics of visual feedback.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That is, the delay, quantization, and sample period.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Based on these inputs, the proposed method provides an optimized controller gain.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method is demonstrated to be effective if we know all these input parameters.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However, it is hard to obtain them, especially the delay of visual feedback.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will look at that next, in slide number 6.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4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It is a challenge to have an early estimation of delay</a:t>
            </a:r>
            <a:r>
              <a:rPr lang="en-US" baseline="0" dirty="0" smtClean="0"/>
              <a:t> in customized vision systems.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contribution of this thesis is to propose a combination of methods to overcome this challenge.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First, with a large number of computer vision algorithms, we can classify them by algorithmic patterns.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Next to that, an architecture template is proposed, that can efficiently support these algorithmic patterns.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After that, high-level synthesis tool combines algorithmic patterns and architecture template.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generates a customized vision system. We can then quickly get the delay of vision processing.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method deals with the coupling between algorithm and processing architecture.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there are many other couplings in the system. We will look into them in the next slide, slide number 7.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4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Due to cross-domain couplings, it is a challenge to perform</a:t>
            </a:r>
            <a:r>
              <a:rPr lang="en-US" baseline="0" dirty="0" smtClean="0"/>
              <a:t> cross-domain modeling and to explore design trade-offs in visual servo systems.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Let’s look at a high-level diagram of visual servo system on the right, that we have seen earlier.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contains a list of high level parameters, and we can put them in a vector format on the left.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These parameters are: sample period, quantization error, delay, and controller gain.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call them dependent parameters, because they depend on the technical design of the system.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will look into them next, in slide number 8.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4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On the right, we have a list of design parameters from different domains.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Such as, parameters of image sensor, vision algorithm, processing architecture, and the mechanical plant.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challenge here is to establish a relation between the design parameters on the right and dependent parameters on the left.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contribution of this thesis is to perform cross-domain modeling using axiomatic design method.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axiomatic design method uses a design matrix, shown in the middle, that describes the dependency between them.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design matrix has two types of symbols, star and zero.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star symbol means there is dependency between them. The zero symbol means there is no dependence.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By modeling the dependencies in the matrix, we can link the parameters between left and right.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we go one step further. We can link these dependent parameters to the performance of the system.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Such as, precision and bandwidth.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Putting everything together, we are able to explore how the design parameters will impact the overall system performance.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We will look it further</a:t>
            </a:r>
            <a:r>
              <a:rPr lang="en-US" baseline="0" dirty="0" smtClean="0"/>
              <a:t> in the next slide,</a:t>
            </a:r>
            <a:r>
              <a:rPr lang="en-US" dirty="0" smtClean="0"/>
              <a:t> </a:t>
            </a:r>
            <a:r>
              <a:rPr lang="en-US" baseline="0" dirty="0" smtClean="0"/>
              <a:t>slide number 9.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4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First, a visual servo system is </a:t>
            </a:r>
            <a:r>
              <a:rPr lang="en-US" baseline="0" dirty="0" smtClean="0"/>
              <a:t>implemented </a:t>
            </a:r>
            <a:r>
              <a:rPr lang="en-US" baseline="0" dirty="0" smtClean="0"/>
              <a:t>to validate the design methods.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 we can see from the figure, it contains components from different domains.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have seen them earlier, so I will skip the details here.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Next, based on the implementation, we explore the design trade-offs.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exploration aims to optimize performance with cost constraints.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the result of the exploration is </a:t>
            </a:r>
            <a:r>
              <a:rPr lang="en-US" baseline="0" dirty="0" smtClean="0"/>
              <a:t>that</a:t>
            </a:r>
            <a:r>
              <a:rPr lang="en-US" baseline="0" dirty="0" smtClean="0"/>
              <a:t>, we achieve a performance improvement of 20% and 43% for different applications.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With that, we come to the conclusions, in slide number 10.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4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 transpa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struction 17"/>
          <p:cNvSpPr txBox="1"/>
          <p:nvPr userDrawn="1"/>
        </p:nvSpPr>
        <p:spPr>
          <a:xfrm>
            <a:off x="-1818863" y="669454"/>
            <a:ext cx="1729409" cy="1708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chemeClr val="tx1"/>
                </a:solidFill>
              </a:rPr>
              <a:t>Transparent Presentation title with image behind title.</a:t>
            </a:r>
          </a:p>
          <a:p>
            <a:endParaRPr lang="en-US" sz="750">
              <a:solidFill>
                <a:schemeClr val="tx1"/>
              </a:solidFill>
            </a:endParaRPr>
          </a:p>
          <a:p>
            <a:r>
              <a:rPr lang="en-US" sz="750">
                <a:solidFill>
                  <a:schemeClr val="tx1"/>
                </a:solidFill>
              </a:rPr>
              <a:t>Choose this slide model if the image is large enough to be used full-screen and essential image information remains visible.</a:t>
            </a:r>
          </a:p>
          <a:p>
            <a:endParaRPr lang="en-US" sz="750">
              <a:solidFill>
                <a:schemeClr val="tx1"/>
              </a:solidFill>
            </a:endParaRPr>
          </a:p>
          <a:p>
            <a:r>
              <a:rPr lang="en-US" sz="750">
                <a:solidFill>
                  <a:schemeClr val="tx1"/>
                </a:solidFill>
              </a:rPr>
              <a:t>Choose image by clicking on image icon</a:t>
            </a:r>
          </a:p>
          <a:p>
            <a:r>
              <a:rPr lang="en-US" sz="750">
                <a:solidFill>
                  <a:schemeClr val="tx1"/>
                </a:solidFill>
              </a:rPr>
              <a:t>or</a:t>
            </a:r>
          </a:p>
          <a:p>
            <a:r>
              <a:rPr lang="en-US" sz="750">
                <a:solidFill>
                  <a:schemeClr val="tx1"/>
                </a:solidFill>
              </a:rPr>
              <a:t>Replace an existing image with right mouse button and choose Change image.</a:t>
            </a:r>
          </a:p>
          <a:p>
            <a:endParaRPr lang="en-US" sz="75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3891518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943350"/>
            <a:ext cx="9144000" cy="626269"/>
          </a:xfrm>
          <a:solidFill>
            <a:schemeClr val="tx2">
              <a:alpha val="70000"/>
            </a:schemeClr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>
              <a:alpha val="70000"/>
            </a:schemeClr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>
              <a:alpha val="70000"/>
            </a:schemeClr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4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2164556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43350"/>
            <a:ext cx="9144000" cy="626269"/>
          </a:xfrm>
          <a:solidFill>
            <a:schemeClr val="tx2"/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/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/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1818863" y="669454"/>
            <a:ext cx="1729409" cy="159274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="1" baseline="0">
                <a:solidFill>
                  <a:schemeClr val="tx1"/>
                </a:solidFill>
              </a:rPr>
              <a:t>Presentation title with image above title.</a:t>
            </a:r>
          </a:p>
          <a:p>
            <a:endParaRPr lang="en-US" sz="750" baseline="0">
              <a:solidFill>
                <a:schemeClr val="tx1"/>
              </a:solidFill>
            </a:endParaRPr>
          </a:p>
          <a:p>
            <a:r>
              <a:rPr lang="en-US" sz="750" baseline="0">
                <a:solidFill>
                  <a:schemeClr val="tx1"/>
                </a:solidFill>
              </a:rPr>
              <a:t>Choose this slide model for a wide picture. Essential image information must be clearly visible.</a:t>
            </a:r>
          </a:p>
          <a:p>
            <a:endParaRPr lang="en-US" sz="750" baseline="0">
              <a:solidFill>
                <a:schemeClr val="tx1"/>
              </a:solidFill>
            </a:endParaRPr>
          </a:p>
          <a:p>
            <a:r>
              <a:rPr lang="en-US" sz="750" baseline="0">
                <a:solidFill>
                  <a:schemeClr val="tx1"/>
                </a:solidFill>
              </a:rPr>
              <a:t>Choose image by clicking on image icon</a:t>
            </a:r>
          </a:p>
          <a:p>
            <a:r>
              <a:rPr lang="en-US" sz="750" baseline="0">
                <a:solidFill>
                  <a:schemeClr val="tx1"/>
                </a:solidFill>
              </a:rPr>
              <a:t>or</a:t>
            </a:r>
          </a:p>
          <a:p>
            <a:r>
              <a:rPr lang="en-US" sz="750" baseline="0">
                <a:solidFill>
                  <a:schemeClr val="tx1"/>
                </a:solidFill>
              </a:rPr>
              <a:t>Replace an existing image with right mouse button and choose Change image.</a:t>
            </a:r>
          </a:p>
          <a:p>
            <a:endParaRPr lang="en-US" sz="750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188000"/>
            <a:ext cx="7922712" cy="33816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/>
              <a:t>Text format by</a:t>
            </a:r>
          </a:p>
          <a:p>
            <a:r>
              <a:rPr lang="en-US" sz="750"/>
              <a:t>Increase / decrease list level</a:t>
            </a:r>
          </a:p>
          <a:p>
            <a:endParaRPr lang="en-US" sz="750"/>
          </a:p>
          <a:p>
            <a:r>
              <a:rPr lang="en-US" sz="750"/>
              <a:t>Place cursor in text</a:t>
            </a:r>
          </a:p>
          <a:p>
            <a:r>
              <a:rPr lang="en-US" sz="750"/>
              <a:t>and use these 2 buttons (tab Start - group Paragraph)</a:t>
            </a:r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r>
              <a:rPr lang="en-US" sz="750"/>
              <a:t>1 = Normal text</a:t>
            </a:r>
          </a:p>
          <a:p>
            <a:r>
              <a:rPr lang="en-US" sz="900"/>
              <a:t>2 = Paragraph text</a:t>
            </a:r>
          </a:p>
          <a:p>
            <a:r>
              <a:rPr lang="en-US" sz="750"/>
              <a:t>3 = • text</a:t>
            </a:r>
          </a:p>
          <a:p>
            <a:r>
              <a:rPr lang="en-US" sz="750"/>
              <a:t>4 =    • text</a:t>
            </a:r>
          </a:p>
          <a:p>
            <a:r>
              <a:rPr lang="en-US" sz="750"/>
              <a:t>5 =       • text</a:t>
            </a:r>
            <a:endParaRPr lang="en-US" sz="750" b="1" baseline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5751" y="1934507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49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291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kstvak 8"/>
          <p:cNvSpPr txBox="1"/>
          <p:nvPr userDrawn="1"/>
        </p:nvSpPr>
        <p:spPr>
          <a:xfrm>
            <a:off x="-1838742" y="626165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/>
              <a:t>Text format by</a:t>
            </a:r>
          </a:p>
          <a:p>
            <a:r>
              <a:rPr lang="en-US" sz="750"/>
              <a:t>Increase / decrease list level</a:t>
            </a:r>
          </a:p>
          <a:p>
            <a:endParaRPr lang="en-US" sz="750"/>
          </a:p>
          <a:p>
            <a:r>
              <a:rPr lang="en-US" sz="750"/>
              <a:t>Place cursor in text</a:t>
            </a:r>
          </a:p>
          <a:p>
            <a:r>
              <a:rPr lang="en-US" sz="750"/>
              <a:t>and use these 2 buttons (tab Start - group Paragraph)</a:t>
            </a:r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r>
              <a:rPr lang="en-US" sz="750"/>
              <a:t>1 = Normal text</a:t>
            </a:r>
          </a:p>
          <a:p>
            <a:r>
              <a:rPr lang="en-US" sz="900"/>
              <a:t>2 = Paragraph text</a:t>
            </a:r>
          </a:p>
          <a:p>
            <a:r>
              <a:rPr lang="en-US" sz="750"/>
              <a:t>3 = • text</a:t>
            </a:r>
          </a:p>
          <a:p>
            <a:r>
              <a:rPr lang="en-US" sz="750"/>
              <a:t>4 =    • text</a:t>
            </a:r>
          </a:p>
          <a:p>
            <a:r>
              <a:rPr lang="en-US" sz="750"/>
              <a:t>5 =       • text</a:t>
            </a:r>
            <a:endParaRPr lang="en-US" sz="750" b="1" baseline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1366940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-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574483" y="-1"/>
            <a:ext cx="4572000" cy="45696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-1838742" y="626165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/>
              <a:t>Text format by</a:t>
            </a:r>
          </a:p>
          <a:p>
            <a:r>
              <a:rPr lang="en-US" sz="750"/>
              <a:t>Increase / decrease list level</a:t>
            </a:r>
          </a:p>
          <a:p>
            <a:endParaRPr lang="en-US" sz="750"/>
          </a:p>
          <a:p>
            <a:r>
              <a:rPr lang="en-US" sz="750"/>
              <a:t>Place cursor in text</a:t>
            </a:r>
          </a:p>
          <a:p>
            <a:r>
              <a:rPr lang="en-US" sz="750"/>
              <a:t>and use these 2 buttons (tab Start - group Paragraph)</a:t>
            </a:r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r>
              <a:rPr lang="en-US" sz="750"/>
              <a:t>1 = Normal text</a:t>
            </a:r>
          </a:p>
          <a:p>
            <a:r>
              <a:rPr lang="en-US" sz="900"/>
              <a:t>2 = Paragraph text</a:t>
            </a:r>
          </a:p>
          <a:p>
            <a:r>
              <a:rPr lang="en-US" sz="750"/>
              <a:t>3 = • text</a:t>
            </a:r>
          </a:p>
          <a:p>
            <a:r>
              <a:rPr lang="en-US" sz="750"/>
              <a:t>4 =    • text</a:t>
            </a:r>
          </a:p>
          <a:p>
            <a:r>
              <a:rPr lang="en-US" sz="750"/>
              <a:t>5 =       • text</a:t>
            </a:r>
            <a:endParaRPr lang="en-US" sz="750" b="1" baseline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1366940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1416050"/>
          </a:xfrm>
          <a:solidFill>
            <a:schemeClr val="bg2"/>
          </a:solidFill>
        </p:spPr>
        <p:txBody>
          <a:bodyPr lIns="608400" tIns="504000" rIns="6084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0" y="2022300"/>
            <a:ext cx="9144000" cy="3121200"/>
          </a:xfrm>
          <a:solidFill>
            <a:schemeClr val="bg2"/>
          </a:solidFill>
        </p:spPr>
        <p:txBody>
          <a:bodyPr lIns="608400" tIns="108000" rIns="6084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-1838744" y="2021081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/>
              <a:t>Text format by</a:t>
            </a:r>
          </a:p>
          <a:p>
            <a:r>
              <a:rPr lang="en-US" sz="750"/>
              <a:t>Increase / decrease list level</a:t>
            </a:r>
          </a:p>
          <a:p>
            <a:endParaRPr lang="en-US" sz="750"/>
          </a:p>
          <a:p>
            <a:r>
              <a:rPr lang="en-US" sz="750"/>
              <a:t>Place cursor in text</a:t>
            </a:r>
          </a:p>
          <a:p>
            <a:r>
              <a:rPr lang="en-US" sz="750"/>
              <a:t>and use these 2 buttons (tab Start - group Paragraph)</a:t>
            </a:r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r>
              <a:rPr lang="en-US" sz="750"/>
              <a:t>1 = Normal text</a:t>
            </a:r>
          </a:p>
          <a:p>
            <a:r>
              <a:rPr lang="en-US" sz="900"/>
              <a:t>2 = Paragraph text</a:t>
            </a:r>
          </a:p>
          <a:p>
            <a:r>
              <a:rPr lang="en-US" sz="750"/>
              <a:t>3 = • text</a:t>
            </a:r>
          </a:p>
          <a:p>
            <a:r>
              <a:rPr lang="en-US" sz="750"/>
              <a:t>4 =    • text</a:t>
            </a:r>
          </a:p>
          <a:p>
            <a:r>
              <a:rPr lang="en-US" sz="750"/>
              <a:t>5 =       • text</a:t>
            </a:r>
            <a:endParaRPr lang="en-US" sz="750" b="1" baseline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31" y="2769725"/>
            <a:ext cx="964406" cy="685800"/>
          </a:xfrm>
          <a:prstGeom prst="rect">
            <a:avLst/>
          </a:prstGeom>
        </p:spPr>
      </p:pic>
      <p:pic>
        <p:nvPicPr>
          <p:cNvPr id="9" name="HeaderLogoTU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 baseline="0"/>
            </a:lvl1pPr>
          </a:lstStyle>
          <a:p>
            <a:r>
              <a:rPr lang="en-US" dirty="0"/>
              <a:t>Table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2706657"/>
            <a:ext cx="7922712" cy="1862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608013" y="1073582"/>
            <a:ext cx="7924800" cy="149816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38742" y="2743204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/>
              <a:t>Text format by</a:t>
            </a:r>
          </a:p>
          <a:p>
            <a:r>
              <a:rPr lang="en-US" sz="750"/>
              <a:t>Increase / decrease list level</a:t>
            </a:r>
          </a:p>
          <a:p>
            <a:endParaRPr lang="en-US" sz="750"/>
          </a:p>
          <a:p>
            <a:r>
              <a:rPr lang="en-US" sz="750"/>
              <a:t>Place cursor in text</a:t>
            </a:r>
          </a:p>
          <a:p>
            <a:r>
              <a:rPr lang="en-US" sz="750"/>
              <a:t>and use these 2 buttons (tab Start - group Paragraph)</a:t>
            </a:r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endParaRPr lang="en-US" sz="750"/>
          </a:p>
          <a:p>
            <a:r>
              <a:rPr lang="en-US" sz="750"/>
              <a:t>1 = Normal text</a:t>
            </a:r>
          </a:p>
          <a:p>
            <a:r>
              <a:rPr lang="en-US" sz="900"/>
              <a:t>2 = Paragraph text</a:t>
            </a:r>
          </a:p>
          <a:p>
            <a:r>
              <a:rPr lang="en-US" sz="750"/>
              <a:t>3 = • text</a:t>
            </a:r>
          </a:p>
          <a:p>
            <a:r>
              <a:rPr lang="en-US" sz="750"/>
              <a:t>4 =    • text</a:t>
            </a:r>
          </a:p>
          <a:p>
            <a:r>
              <a:rPr lang="en-US" sz="750"/>
              <a:t>5 =       • text</a:t>
            </a:r>
            <a:endParaRPr lang="en-US" sz="750" b="1" baseline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3483979"/>
            <a:ext cx="964406" cy="685800"/>
          </a:xfrm>
          <a:prstGeom prst="rect">
            <a:avLst/>
          </a:prstGeom>
        </p:spPr>
      </p:pic>
      <p:sp>
        <p:nvSpPr>
          <p:cNvPr id="11" name="Tekstvak 10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>
                <a:solidFill>
                  <a:schemeClr val="tx1"/>
                </a:solidFill>
              </a:rPr>
              <a:t>Add table by clicking on table icon</a:t>
            </a:r>
            <a:endParaRPr lang="en-US" sz="7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815009" y="1073480"/>
            <a:ext cx="7454348" cy="32425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Chart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>
                <a:solidFill>
                  <a:schemeClr val="tx1"/>
                </a:solidFill>
              </a:rPr>
              <a:t>Add chart by clicking on chart icon</a:t>
            </a:r>
            <a:endParaRPr lang="en-US" sz="7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hidden="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23999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0100" y="1188000"/>
            <a:ext cx="7922712" cy="3380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89178" y="4772381"/>
            <a:ext cx="6728631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Cross-domain Modeling and Optimization of High-speed Visual Servo Systems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938" y="4773600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CEC10D-CD46-426F-915E-6C78530279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FooterLogoTUe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0" y="4628189"/>
            <a:ext cx="921122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2" r:id="rId4"/>
    <p:sldLayoutId id="2147483661" r:id="rId5"/>
    <p:sldLayoutId id="2147483662" r:id="rId6"/>
    <p:sldLayoutId id="2147483663" r:id="rId7"/>
    <p:sldLayoutId id="214748366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51435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65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950" kern="1200">
          <a:solidFill>
            <a:schemeClr val="bg2"/>
          </a:solidFill>
          <a:latin typeface="+mn-lt"/>
          <a:ea typeface="+mn-ea"/>
          <a:cs typeface="+mn-cs"/>
        </a:defRPr>
      </a:lvl2pPr>
      <a:lvl3pPr marL="202500" indent="-202500" algn="l" defTabSz="514350" rtl="0" eaLnBrk="1" latinLnBrk="0" hangingPunct="1">
        <a:lnSpc>
          <a:spcPts val="1800"/>
        </a:lnSpc>
        <a:spcBef>
          <a:spcPts val="413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650" kern="1200">
          <a:solidFill>
            <a:schemeClr val="bg2"/>
          </a:solidFill>
          <a:latin typeface="+mn-lt"/>
          <a:ea typeface="+mn-ea"/>
          <a:cs typeface="+mn-cs"/>
        </a:defRPr>
      </a:lvl3pPr>
      <a:lvl4pPr marL="405000" indent="-202500" algn="l" defTabSz="514350" rtl="0" eaLnBrk="1" latinLnBrk="0" hangingPunct="1">
        <a:lnSpc>
          <a:spcPts val="165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07500" indent="-202500" algn="l" defTabSz="51435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79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ijdelijke aanduiding voor afbeelding 20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" y="592071"/>
            <a:ext cx="9091948" cy="3149807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0" y="4498849"/>
            <a:ext cx="9144000" cy="644652"/>
          </a:xfrm>
          <a:solidFill>
            <a:schemeClr val="tx2"/>
          </a:solidFill>
        </p:spPr>
        <p:txBody>
          <a:bodyPr bIns="0" anchor="ctr" anchorCtr="0"/>
          <a:lstStyle/>
          <a:p>
            <a:r>
              <a:rPr lang="en-US" dirty="0" smtClean="0"/>
              <a:t>Zhenyu Ye</a:t>
            </a:r>
          </a:p>
          <a:p>
            <a:r>
              <a:rPr lang="en-US" dirty="0" smtClean="0"/>
              <a:t>Dynamics and Control</a:t>
            </a:r>
          </a:p>
          <a:p>
            <a:r>
              <a:rPr lang="en-US" dirty="0" smtClean="0"/>
              <a:t>Eindhoven University of Technology</a:t>
            </a:r>
            <a:endParaRPr lang="en-US" dirty="0"/>
          </a:p>
        </p:txBody>
      </p:sp>
      <p:sp>
        <p:nvSpPr>
          <p:cNvPr id="23" name="Titel 22"/>
          <p:cNvSpPr>
            <a:spLocks noGrp="1"/>
          </p:cNvSpPr>
          <p:nvPr>
            <p:ph type="ctrTitle"/>
          </p:nvPr>
        </p:nvSpPr>
        <p:spPr>
          <a:xfrm>
            <a:off x="0" y="3742944"/>
            <a:ext cx="9144000" cy="755904"/>
          </a:xfrm>
          <a:solidFill>
            <a:schemeClr val="tx2"/>
          </a:solidFill>
        </p:spPr>
        <p:txBody>
          <a:bodyPr tIns="72000" anchor="t" anchorCtr="0"/>
          <a:lstStyle/>
          <a:p>
            <a:r>
              <a:rPr lang="en-US" dirty="0" smtClean="0"/>
              <a:t>Implementation, Modeling, and Exploration of</a:t>
            </a:r>
            <a:br>
              <a:rPr lang="en-US" dirty="0" smtClean="0"/>
            </a:br>
            <a:r>
              <a:rPr lang="en-US" dirty="0" smtClean="0"/>
              <a:t>Precision Visual Servo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Implementation, Modeling, and Exploration of Precision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D969DFC8-FB9F-7B46-9A9E-DEAAD5564445}"/>
              </a:ext>
            </a:extLst>
          </p:cNvPr>
          <p:cNvSpPr txBox="1">
            <a:spLocks/>
          </p:cNvSpPr>
          <p:nvPr/>
        </p:nvSpPr>
        <p:spPr>
          <a:xfrm>
            <a:off x="609600" y="544228"/>
            <a:ext cx="8165123" cy="39444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xmlns="" id="{13CBCE09-9BF3-B24E-A6F9-2AAF371EA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02" y="3316009"/>
            <a:ext cx="7922712" cy="1205191"/>
          </a:xfrm>
        </p:spPr>
        <p:txBody>
          <a:bodyPr/>
          <a:lstStyle/>
          <a:p>
            <a:pPr marL="0" lvl="2" indent="0">
              <a:buNone/>
            </a:pPr>
            <a:r>
              <a:rPr lang="en-US" dirty="0" smtClean="0"/>
              <a:t>Contributions of this thesis: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 dirty="0" smtClean="0"/>
              <a:t>Methods to </a:t>
            </a:r>
            <a:r>
              <a:rPr lang="en-US" b="1" dirty="0" smtClean="0"/>
              <a:t>design</a:t>
            </a:r>
            <a:r>
              <a:rPr lang="en-US" dirty="0" smtClean="0"/>
              <a:t> high-speed, high-precision visual servo systems.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 dirty="0" smtClean="0"/>
              <a:t>Methods to perform cross</a:t>
            </a:r>
            <a:r>
              <a:rPr lang="en-US" dirty="0"/>
              <a:t>-domain </a:t>
            </a:r>
            <a:r>
              <a:rPr lang="en-US" b="1" dirty="0"/>
              <a:t>modeling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smtClean="0"/>
              <a:t>exploration</a:t>
            </a:r>
            <a:r>
              <a:rPr lang="en-US" dirty="0" smtClean="0"/>
              <a:t>.</a:t>
            </a:r>
            <a:endParaRPr lang="en-US" dirty="0"/>
          </a:p>
          <a:p>
            <a:pPr marL="342900" lvl="2" indent="-342900">
              <a:buFont typeface="+mj-lt"/>
              <a:buAutoNum type="arabicPeriod"/>
            </a:pPr>
            <a:r>
              <a:rPr lang="en-US" dirty="0" smtClean="0"/>
              <a:t>By </a:t>
            </a:r>
            <a:r>
              <a:rPr lang="en-US" b="1" dirty="0" smtClean="0"/>
              <a:t>implementation</a:t>
            </a:r>
            <a:r>
              <a:rPr lang="en-US" dirty="0" smtClean="0"/>
              <a:t> and </a:t>
            </a:r>
            <a:r>
              <a:rPr lang="en-US" b="1" dirty="0" smtClean="0"/>
              <a:t>case study</a:t>
            </a:r>
            <a:r>
              <a:rPr lang="en-US" dirty="0" smtClean="0"/>
              <a:t>, these methods are demonstrated to be effective.</a:t>
            </a:r>
            <a:endParaRPr lang="en-US" dirty="0"/>
          </a:p>
        </p:txBody>
      </p:sp>
      <p:pic>
        <p:nvPicPr>
          <p:cNvPr id="32" name="Afbeelding 7">
            <a:extLst>
              <a:ext uri="{FF2B5EF4-FFF2-40B4-BE49-F238E27FC236}">
                <a16:creationId xmlns:a16="http://schemas.microsoft.com/office/drawing/2014/main" xmlns="" id="{9D485502-16F5-9A46-BA4A-F3DD687D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1099550"/>
            <a:ext cx="4903052" cy="16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8165123" cy="394448"/>
          </a:xfrm>
        </p:spPr>
        <p:txBody>
          <a:bodyPr/>
          <a:lstStyle/>
          <a:p>
            <a:r>
              <a:rPr lang="en-US" dirty="0" smtClean="0"/>
              <a:t>Introduction: Visual </a:t>
            </a:r>
            <a:r>
              <a:rPr lang="en-US" dirty="0"/>
              <a:t>Servo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Implementation, Modeling, and Exploration </a:t>
            </a:r>
            <a:r>
              <a:rPr lang="en-US" dirty="0" smtClean="0"/>
              <a:t>of Precision </a:t>
            </a:r>
            <a:r>
              <a:rPr lang="en-US" dirty="0"/>
              <a:t>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818833" y="4127333"/>
            <a:ext cx="7912615" cy="367616"/>
          </a:xfrm>
        </p:spPr>
        <p:txBody>
          <a:bodyPr/>
          <a:lstStyle/>
          <a:p>
            <a:pPr lvl="1"/>
            <a:r>
              <a:rPr lang="nl-NL" dirty="0" smtClean="0"/>
              <a:t>Advantage: </a:t>
            </a:r>
            <a:r>
              <a:rPr lang="nl-NL" dirty="0" err="1" smtClean="0"/>
              <a:t>measurement</a:t>
            </a:r>
            <a:r>
              <a:rPr lang="nl-NL" dirty="0" smtClean="0"/>
              <a:t> at the point of interest.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9274" y="4879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jdelijke aanduiding voor inhoud 1"/>
          <p:cNvSpPr txBox="1">
            <a:spLocks/>
          </p:cNvSpPr>
          <p:nvPr/>
        </p:nvSpPr>
        <p:spPr>
          <a:xfrm>
            <a:off x="996301" y="979538"/>
            <a:ext cx="7392576" cy="367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NL" dirty="0" smtClean="0"/>
              <a:t>Using </a:t>
            </a:r>
            <a:r>
              <a:rPr lang="en-US" dirty="0" smtClean="0"/>
              <a:t>visual</a:t>
            </a:r>
            <a:r>
              <a:rPr lang="nl-NL" dirty="0" smtClean="0"/>
              <a:t> feedback for control purposes.</a:t>
            </a:r>
          </a:p>
        </p:txBody>
      </p:sp>
      <p:pic>
        <p:nvPicPr>
          <p:cNvPr id="9" name="Picture 8" descr="cross_domain_model_p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54" y="2816266"/>
            <a:ext cx="2653877" cy="914740"/>
          </a:xfrm>
          <a:prstGeom prst="rect">
            <a:avLst/>
          </a:prstGeom>
        </p:spPr>
      </p:pic>
      <p:pic>
        <p:nvPicPr>
          <p:cNvPr id="10" name="Picture 9" descr="cross_domain_model_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5" y="1651310"/>
            <a:ext cx="2673011" cy="1037872"/>
          </a:xfrm>
          <a:prstGeom prst="rect">
            <a:avLst/>
          </a:prstGeom>
        </p:spPr>
      </p:pic>
      <p:pic>
        <p:nvPicPr>
          <p:cNvPr id="11" name="Picture 10" descr="cross_domain_model_p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9" y="1646823"/>
            <a:ext cx="2183522" cy="1047300"/>
          </a:xfrm>
          <a:prstGeom prst="rect">
            <a:avLst/>
          </a:prstGeom>
        </p:spPr>
      </p:pic>
      <p:pic>
        <p:nvPicPr>
          <p:cNvPr id="12" name="Picture 11" descr="cross_domain_model_p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19" y="2885012"/>
            <a:ext cx="3028529" cy="772584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0" idx="3"/>
            <a:endCxn id="11" idx="1"/>
          </p:cNvCxnSpPr>
          <p:nvPr/>
        </p:nvCxnSpPr>
        <p:spPr>
          <a:xfrm>
            <a:off x="4758266" y="2170246"/>
            <a:ext cx="449613" cy="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12" idx="3"/>
          </p:cNvCxnSpPr>
          <p:nvPr/>
        </p:nvCxnSpPr>
        <p:spPr>
          <a:xfrm rot="16200000" flipH="1">
            <a:off x="6858022" y="2692377"/>
            <a:ext cx="993771" cy="164082"/>
          </a:xfrm>
          <a:prstGeom prst="bentConnector4">
            <a:avLst>
              <a:gd name="adj1" fmla="val -107"/>
              <a:gd name="adj2" fmla="val 35284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1"/>
            <a:endCxn id="9" idx="3"/>
          </p:cNvCxnSpPr>
          <p:nvPr/>
        </p:nvCxnSpPr>
        <p:spPr>
          <a:xfrm flipH="1">
            <a:off x="3979331" y="3271304"/>
            <a:ext cx="429088" cy="2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61602" y="1127221"/>
            <a:ext cx="7740582" cy="721421"/>
          </a:xfrm>
        </p:spPr>
        <p:txBody>
          <a:bodyPr/>
          <a:lstStyle/>
          <a:p>
            <a:pPr lvl="1"/>
            <a:r>
              <a:rPr lang="en-US" dirty="0"/>
              <a:t>Challenge </a:t>
            </a:r>
            <a:r>
              <a:rPr lang="en-US" dirty="0" smtClean="0"/>
              <a:t>1: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isual feedback: </a:t>
            </a:r>
            <a:r>
              <a:rPr lang="nl-NL" dirty="0" smtClean="0"/>
              <a:t>low</a:t>
            </a:r>
            <a:r>
              <a:rPr lang="nl-NL" b="1" dirty="0" smtClean="0"/>
              <a:t> </a:t>
            </a:r>
            <a:r>
              <a:rPr lang="nl-NL" b="1" dirty="0"/>
              <a:t>sample rate, </a:t>
            </a:r>
            <a:r>
              <a:rPr lang="nl-NL" dirty="0"/>
              <a:t>large</a:t>
            </a:r>
            <a:r>
              <a:rPr lang="nl-NL" b="1" dirty="0"/>
              <a:t> delay, </a:t>
            </a:r>
            <a:r>
              <a:rPr lang="nl-NL" dirty="0"/>
              <a:t>coarse</a:t>
            </a:r>
            <a:r>
              <a:rPr lang="nl-NL" b="1" dirty="0"/>
              <a:t> </a:t>
            </a:r>
            <a:r>
              <a:rPr lang="nl-NL" b="1" dirty="0" smtClean="0"/>
              <a:t>quantization</a:t>
            </a:r>
            <a:r>
              <a:rPr lang="nl-NL" dirty="0" smtClean="0"/>
              <a:t>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Implementation, Modeling, and Exploration of Precision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D969DFC8-FB9F-7B46-9A9E-DEAAD5564445}"/>
              </a:ext>
            </a:extLst>
          </p:cNvPr>
          <p:cNvSpPr txBox="1">
            <a:spLocks/>
          </p:cNvSpPr>
          <p:nvPr/>
        </p:nvSpPr>
        <p:spPr>
          <a:xfrm>
            <a:off x="609600" y="544228"/>
            <a:ext cx="8165123" cy="39444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Research Challenges</a:t>
            </a:r>
            <a:endParaRPr lang="en-US" dirty="0"/>
          </a:p>
        </p:txBody>
      </p:sp>
      <p:sp>
        <p:nvSpPr>
          <p:cNvPr id="11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61602" y="1947140"/>
            <a:ext cx="7739186" cy="682195"/>
          </a:xfrm>
        </p:spPr>
        <p:txBody>
          <a:bodyPr/>
          <a:lstStyle/>
          <a:p>
            <a:pPr lvl="1"/>
            <a:r>
              <a:rPr lang="en-US" dirty="0"/>
              <a:t>Challenge 2</a:t>
            </a:r>
            <a:r>
              <a:rPr lang="en-US" dirty="0" smtClean="0"/>
              <a:t>:</a:t>
            </a:r>
          </a:p>
          <a:p>
            <a:pPr lvl="1"/>
            <a:r>
              <a:rPr lang="nl-NL" dirty="0" smtClean="0"/>
              <a:t>Control law design for </a:t>
            </a:r>
            <a:r>
              <a:rPr lang="nl-NL" b="1" dirty="0" smtClean="0"/>
              <a:t>characteristics</a:t>
            </a:r>
            <a:r>
              <a:rPr lang="nl-NL" dirty="0" smtClean="0"/>
              <a:t> of visual feedback.</a:t>
            </a:r>
          </a:p>
        </p:txBody>
      </p:sp>
      <p:sp>
        <p:nvSpPr>
          <p:cNvPr id="1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61603" y="2727833"/>
            <a:ext cx="7739186" cy="682195"/>
          </a:xfrm>
        </p:spPr>
        <p:txBody>
          <a:bodyPr/>
          <a:lstStyle/>
          <a:p>
            <a:pPr lvl="1"/>
            <a:r>
              <a:rPr lang="en-US" dirty="0"/>
              <a:t>Challenge </a:t>
            </a:r>
            <a:r>
              <a:rPr lang="en-US" dirty="0" smtClean="0"/>
              <a:t>3:</a:t>
            </a:r>
          </a:p>
          <a:p>
            <a:pPr lvl="1"/>
            <a:r>
              <a:rPr lang="nl-NL" dirty="0" smtClean="0"/>
              <a:t>An </a:t>
            </a:r>
            <a:r>
              <a:rPr lang="nl-NL" b="1" dirty="0" smtClean="0"/>
              <a:t>early estimation</a:t>
            </a:r>
            <a:r>
              <a:rPr lang="nl-NL" dirty="0" smtClean="0"/>
              <a:t> of delay in </a:t>
            </a:r>
            <a:r>
              <a:rPr lang="nl-NL" b="1" dirty="0" smtClean="0"/>
              <a:t>customized</a:t>
            </a:r>
            <a:r>
              <a:rPr lang="nl-NL" dirty="0" smtClean="0"/>
              <a:t> vision systems.</a:t>
            </a:r>
          </a:p>
        </p:txBody>
      </p:sp>
      <p:sp>
        <p:nvSpPr>
          <p:cNvPr id="13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61602" y="3508525"/>
            <a:ext cx="7774111" cy="682195"/>
          </a:xfrm>
        </p:spPr>
        <p:txBody>
          <a:bodyPr/>
          <a:lstStyle/>
          <a:p>
            <a:pPr lvl="1"/>
            <a:r>
              <a:rPr lang="en-US" dirty="0"/>
              <a:t>Challenge 4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Cross-domain </a:t>
            </a:r>
            <a:r>
              <a:rPr lang="en-US" b="1" dirty="0" smtClean="0"/>
              <a:t>modeling </a:t>
            </a:r>
            <a:r>
              <a:rPr lang="en-US" dirty="0" smtClean="0"/>
              <a:t>and </a:t>
            </a:r>
            <a:r>
              <a:rPr lang="en-US" b="1" dirty="0" smtClean="0"/>
              <a:t>exploration </a:t>
            </a:r>
            <a:r>
              <a:rPr lang="en-US" dirty="0" smtClean="0"/>
              <a:t>of design trade-offs.</a:t>
            </a:r>
          </a:p>
        </p:txBody>
      </p:sp>
    </p:spTree>
    <p:extLst>
      <p:ext uri="{BB962C8B-B14F-4D97-AF65-F5344CB8AC3E}">
        <p14:creationId xmlns:p14="http://schemas.microsoft.com/office/powerpoint/2010/main" val="4441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build="p"/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Implementation, Modeling, and Exploration of Precision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D969DFC8-FB9F-7B46-9A9E-DEAAD5564445}"/>
              </a:ext>
            </a:extLst>
          </p:cNvPr>
          <p:cNvSpPr txBox="1">
            <a:spLocks/>
          </p:cNvSpPr>
          <p:nvPr/>
        </p:nvSpPr>
        <p:spPr>
          <a:xfrm>
            <a:off x="609600" y="544228"/>
            <a:ext cx="8165123" cy="39444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Challenge 1 and Contribution</a:t>
            </a:r>
            <a:endParaRPr lang="en-US" dirty="0"/>
          </a:p>
        </p:txBody>
      </p:sp>
      <p:sp>
        <p:nvSpPr>
          <p:cNvPr id="35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61601" y="1034085"/>
            <a:ext cx="7784465" cy="650782"/>
          </a:xfrm>
        </p:spPr>
        <p:txBody>
          <a:bodyPr/>
          <a:lstStyle/>
          <a:p>
            <a:pPr lvl="1"/>
            <a:r>
              <a:rPr lang="en-US" dirty="0" smtClean="0"/>
              <a:t>Visual feedback: </a:t>
            </a:r>
            <a:r>
              <a:rPr lang="nl-NL" dirty="0" smtClean="0"/>
              <a:t>low</a:t>
            </a:r>
            <a:r>
              <a:rPr lang="nl-NL" b="1" dirty="0" smtClean="0"/>
              <a:t> </a:t>
            </a:r>
            <a:r>
              <a:rPr lang="nl-NL" b="1" dirty="0"/>
              <a:t>sample rate, </a:t>
            </a:r>
            <a:r>
              <a:rPr lang="nl-NL" dirty="0"/>
              <a:t>large</a:t>
            </a:r>
            <a:r>
              <a:rPr lang="nl-NL" b="1" dirty="0"/>
              <a:t> delay, </a:t>
            </a:r>
            <a:r>
              <a:rPr lang="nl-NL" dirty="0"/>
              <a:t>coarse</a:t>
            </a:r>
            <a:r>
              <a:rPr lang="nl-NL" b="1" dirty="0"/>
              <a:t> </a:t>
            </a:r>
            <a:r>
              <a:rPr lang="nl-NL" b="1" dirty="0" smtClean="0"/>
              <a:t>quantization</a:t>
            </a:r>
            <a:r>
              <a:rPr lang="nl-NL" dirty="0" smtClean="0"/>
              <a:t>.</a:t>
            </a:r>
          </a:p>
          <a:p>
            <a:pPr lvl="1"/>
            <a:r>
              <a:rPr lang="nl-NL" dirty="0" smtClean="0"/>
              <a:t>Contribution: design </a:t>
            </a:r>
            <a:r>
              <a:rPr lang="nl-NL" dirty="0" err="1" smtClean="0"/>
              <a:t>method</a:t>
            </a:r>
            <a:r>
              <a:rPr lang="nl-NL" dirty="0" smtClean="0"/>
              <a:t> for high-speed, high-precision vision systems.</a:t>
            </a:r>
          </a:p>
        </p:txBody>
      </p:sp>
      <p:sp>
        <p:nvSpPr>
          <p:cNvPr id="39" name="Tekstvak 46">
            <a:extLst>
              <a:ext uri="{FF2B5EF4-FFF2-40B4-BE49-F238E27FC236}">
                <a16:creationId xmlns:a16="http://schemas.microsoft.com/office/drawing/2014/main" xmlns="" id="{79F492DD-0A0A-194E-9A8A-0BEE753C1F04}"/>
              </a:ext>
            </a:extLst>
          </p:cNvPr>
          <p:cNvSpPr txBox="1"/>
          <p:nvPr/>
        </p:nvSpPr>
        <p:spPr>
          <a:xfrm>
            <a:off x="436659" y="1836294"/>
            <a:ext cx="194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Decouple 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sensor</a:t>
            </a: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nl-N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ampling </a:t>
            </a:r>
            <a:r>
              <a:rPr lang="nl-NL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from</a:t>
            </a:r>
            <a:r>
              <a:rPr lang="nl-N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processing</a:t>
            </a:r>
          </a:p>
        </p:txBody>
      </p:sp>
      <p:cxnSp>
        <p:nvCxnSpPr>
          <p:cNvPr id="40" name="Rechte verbindingslijn met pijl 47">
            <a:extLst>
              <a:ext uri="{FF2B5EF4-FFF2-40B4-BE49-F238E27FC236}">
                <a16:creationId xmlns:a16="http://schemas.microsoft.com/office/drawing/2014/main" xmlns="" id="{C9CB3FE8-79DD-F74C-B933-F093F1C744E7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407720" y="2759624"/>
            <a:ext cx="96262" cy="32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8">
            <a:extLst>
              <a:ext uri="{FF2B5EF4-FFF2-40B4-BE49-F238E27FC236}">
                <a16:creationId xmlns:a16="http://schemas.microsoft.com/office/drawing/2014/main" xmlns="" id="{214FAC9F-D060-0A4E-ABD9-67B3512DC0C3}"/>
              </a:ext>
            </a:extLst>
          </p:cNvPr>
          <p:cNvSpPr txBox="1"/>
          <p:nvPr/>
        </p:nvSpPr>
        <p:spPr>
          <a:xfrm>
            <a:off x="5119402" y="1933883"/>
            <a:ext cx="2506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Pipelined processing: decouple delay and sample rate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2" name="Rechte verbindingslijn met pijl 54">
            <a:extLst>
              <a:ext uri="{FF2B5EF4-FFF2-40B4-BE49-F238E27FC236}">
                <a16:creationId xmlns:a16="http://schemas.microsoft.com/office/drawing/2014/main" xmlns="" id="{40EBF4C1-3A50-F140-A783-384EE14EA864}"/>
              </a:ext>
            </a:extLst>
          </p:cNvPr>
          <p:cNvCxnSpPr>
            <a:cxnSpLocks/>
            <a:stCxn id="41" idx="2"/>
            <a:endCxn id="7" idx="0"/>
          </p:cNvCxnSpPr>
          <p:nvPr/>
        </p:nvCxnSpPr>
        <p:spPr>
          <a:xfrm flipH="1">
            <a:off x="4633329" y="2857213"/>
            <a:ext cx="1739201" cy="648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56">
            <a:extLst>
              <a:ext uri="{FF2B5EF4-FFF2-40B4-BE49-F238E27FC236}">
                <a16:creationId xmlns:a16="http://schemas.microsoft.com/office/drawing/2014/main" xmlns="" id="{012206F1-F6E3-CC41-9593-A1D163824078}"/>
              </a:ext>
            </a:extLst>
          </p:cNvPr>
          <p:cNvCxnSpPr>
            <a:cxnSpLocks/>
            <a:stCxn id="41" idx="2"/>
            <a:endCxn id="20" idx="0"/>
          </p:cNvCxnSpPr>
          <p:nvPr/>
        </p:nvCxnSpPr>
        <p:spPr>
          <a:xfrm flipH="1">
            <a:off x="5916429" y="2857213"/>
            <a:ext cx="456101" cy="627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6">
            <a:extLst>
              <a:ext uri="{FF2B5EF4-FFF2-40B4-BE49-F238E27FC236}">
                <a16:creationId xmlns:a16="http://schemas.microsoft.com/office/drawing/2014/main" xmlns="" id="{79F492DD-0A0A-194E-9A8A-0BEE753C1F04}"/>
              </a:ext>
            </a:extLst>
          </p:cNvPr>
          <p:cNvSpPr txBox="1"/>
          <p:nvPr/>
        </p:nvSpPr>
        <p:spPr>
          <a:xfrm>
            <a:off x="2582729" y="1937894"/>
            <a:ext cx="239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Parallel processing: increase sample rate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6" name="Rechte verbindingslijn met pijl 47">
            <a:extLst>
              <a:ext uri="{FF2B5EF4-FFF2-40B4-BE49-F238E27FC236}">
                <a16:creationId xmlns:a16="http://schemas.microsoft.com/office/drawing/2014/main" xmlns="" id="{C9CB3FE8-79DD-F74C-B933-F093F1C744E7}"/>
              </a:ext>
            </a:extLst>
          </p:cNvPr>
          <p:cNvCxnSpPr>
            <a:cxnSpLocks/>
            <a:stCxn id="45" idx="2"/>
            <a:endCxn id="6" idx="0"/>
          </p:cNvCxnSpPr>
          <p:nvPr/>
        </p:nvCxnSpPr>
        <p:spPr>
          <a:xfrm flipH="1">
            <a:off x="3383396" y="2584225"/>
            <a:ext cx="394789" cy="914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48">
            <a:extLst>
              <a:ext uri="{FF2B5EF4-FFF2-40B4-BE49-F238E27FC236}">
                <a16:creationId xmlns:a16="http://schemas.microsoft.com/office/drawing/2014/main" xmlns="" id="{214FAC9F-D060-0A4E-ABD9-67B3512DC0C3}"/>
              </a:ext>
            </a:extLst>
          </p:cNvPr>
          <p:cNvSpPr txBox="1"/>
          <p:nvPr/>
        </p:nvSpPr>
        <p:spPr>
          <a:xfrm>
            <a:off x="7018867" y="3370125"/>
            <a:ext cx="2093970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Implementation:</a:t>
            </a:r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Sample rate: &gt;</a:t>
            </a:r>
            <a:r>
              <a:rPr lang="nl-NL" dirty="0" smtClean="0">
                <a:solidFill>
                  <a:schemeClr val="bg2"/>
                </a:solidFill>
              </a:rPr>
              <a:t>1khz </a:t>
            </a:r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Delay: &lt;2ms</a:t>
            </a:r>
          </a:p>
          <a:p>
            <a:r>
              <a:rPr lang="nl-NL" dirty="0">
                <a:solidFill>
                  <a:schemeClr val="bg2"/>
                </a:solidFill>
              </a:rPr>
              <a:t>Quantization: &lt;1um</a:t>
            </a:r>
          </a:p>
        </p:txBody>
      </p:sp>
      <p:pic>
        <p:nvPicPr>
          <p:cNvPr id="2" name="Picture 1" descr="frame-buf-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9" y="3455986"/>
            <a:ext cx="905256" cy="722376"/>
          </a:xfrm>
          <a:prstGeom prst="rect">
            <a:avLst/>
          </a:prstGeom>
        </p:spPr>
      </p:pic>
      <p:pic>
        <p:nvPicPr>
          <p:cNvPr id="3" name="Picture 2" descr="frame-buf-p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21" y="3153199"/>
            <a:ext cx="1330452" cy="1028700"/>
          </a:xfrm>
          <a:prstGeom prst="rect">
            <a:avLst/>
          </a:prstGeom>
        </p:spPr>
      </p:pic>
      <p:pic>
        <p:nvPicPr>
          <p:cNvPr id="6" name="Picture 5" descr="frame-buf-p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92" y="3498674"/>
            <a:ext cx="1207008" cy="658368"/>
          </a:xfrm>
          <a:prstGeom prst="rect">
            <a:avLst/>
          </a:prstGeom>
        </p:spPr>
      </p:pic>
      <p:pic>
        <p:nvPicPr>
          <p:cNvPr id="7" name="Picture 6" descr="frame-buf-p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73" y="3505517"/>
            <a:ext cx="896112" cy="516636"/>
          </a:xfrm>
          <a:prstGeom prst="rect">
            <a:avLst/>
          </a:prstGeom>
        </p:spPr>
      </p:pic>
      <p:pic>
        <p:nvPicPr>
          <p:cNvPr id="20" name="Picture 19" descr="frame-buf-p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25" y="3485102"/>
            <a:ext cx="1207008" cy="658368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2" idx="3"/>
          </p:cNvCxnSpPr>
          <p:nvPr/>
        </p:nvCxnSpPr>
        <p:spPr>
          <a:xfrm flipV="1">
            <a:off x="1051215" y="3814656"/>
            <a:ext cx="184918" cy="2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67084" y="3811222"/>
            <a:ext cx="184918" cy="2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97248" y="3807788"/>
            <a:ext cx="184918" cy="2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061223" y="3812146"/>
            <a:ext cx="184918" cy="2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506970" y="3761962"/>
            <a:ext cx="184918" cy="2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7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5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stem-diagram-simplifi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35" y="2064802"/>
            <a:ext cx="4247032" cy="1902317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Implementation, Modeling, and Exploration of Precision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D969DFC8-FB9F-7B46-9A9E-DEAAD5564445}"/>
              </a:ext>
            </a:extLst>
          </p:cNvPr>
          <p:cNvSpPr txBox="1">
            <a:spLocks/>
          </p:cNvSpPr>
          <p:nvPr/>
        </p:nvSpPr>
        <p:spPr>
          <a:xfrm>
            <a:off x="609600" y="544228"/>
            <a:ext cx="8165123" cy="39444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 </a:t>
            </a:r>
            <a:r>
              <a:rPr lang="en-US" dirty="0" smtClean="0"/>
              <a:t>2 </a:t>
            </a:r>
            <a:r>
              <a:rPr lang="en-US" dirty="0"/>
              <a:t>and Contribution</a:t>
            </a:r>
          </a:p>
        </p:txBody>
      </p:sp>
      <p:sp>
        <p:nvSpPr>
          <p:cNvPr id="8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11309" y="1054259"/>
            <a:ext cx="7739186" cy="682195"/>
          </a:xfrm>
        </p:spPr>
        <p:txBody>
          <a:bodyPr/>
          <a:lstStyle/>
          <a:p>
            <a:pPr lvl="1"/>
            <a:r>
              <a:rPr lang="nl-NL" dirty="0" smtClean="0"/>
              <a:t>Control law design for </a:t>
            </a:r>
            <a:r>
              <a:rPr lang="nl-NL" b="1" dirty="0" smtClean="0"/>
              <a:t>characteristics</a:t>
            </a:r>
            <a:r>
              <a:rPr lang="nl-NL" dirty="0" smtClean="0"/>
              <a:t> of visual feedback.</a:t>
            </a:r>
          </a:p>
          <a:p>
            <a:pPr lvl="1"/>
            <a:r>
              <a:rPr lang="nl-NL" dirty="0" smtClean="0"/>
              <a:t>Contribution: controller </a:t>
            </a:r>
            <a:r>
              <a:rPr lang="nl-NL" dirty="0" err="1" smtClean="0"/>
              <a:t>synthesis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optimization</a:t>
            </a:r>
            <a:r>
              <a:rPr lang="nl-NL" dirty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visual</a:t>
            </a:r>
            <a:r>
              <a:rPr lang="nl-NL" dirty="0" smtClean="0"/>
              <a:t> feedback.</a:t>
            </a:r>
          </a:p>
        </p:txBody>
      </p:sp>
      <p:sp>
        <p:nvSpPr>
          <p:cNvPr id="7" name="Rechthoek 9">
            <a:extLst>
              <a:ext uri="{FF2B5EF4-FFF2-40B4-BE49-F238E27FC236}">
                <a16:creationId xmlns:a16="http://schemas.microsoft.com/office/drawing/2014/main" xmlns="" id="{8B9A401C-6E46-DC4D-85F1-F0A73399C4F1}"/>
              </a:ext>
            </a:extLst>
          </p:cNvPr>
          <p:cNvSpPr/>
          <p:nvPr/>
        </p:nvSpPr>
        <p:spPr>
          <a:xfrm>
            <a:off x="4296580" y="3231815"/>
            <a:ext cx="311717" cy="440269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8B9A401C-6E46-DC4D-85F1-F0A73399C4F1}"/>
              </a:ext>
            </a:extLst>
          </p:cNvPr>
          <p:cNvSpPr/>
          <p:nvPr/>
        </p:nvSpPr>
        <p:spPr>
          <a:xfrm>
            <a:off x="4813584" y="3242195"/>
            <a:ext cx="632599" cy="421755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xmlns="" id="{8B9A401C-6E46-DC4D-85F1-F0A73399C4F1}"/>
              </a:ext>
            </a:extLst>
          </p:cNvPr>
          <p:cNvSpPr/>
          <p:nvPr/>
        </p:nvSpPr>
        <p:spPr>
          <a:xfrm>
            <a:off x="5664201" y="3064771"/>
            <a:ext cx="516466" cy="516629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0">
            <a:extLst>
              <a:ext uri="{FF2B5EF4-FFF2-40B4-BE49-F238E27FC236}">
                <a16:creationId xmlns:a16="http://schemas.microsoft.com/office/drawing/2014/main" xmlns="" id="{CCFEBF1D-4DE3-D742-A7D4-46BAF7D2C06B}"/>
              </a:ext>
            </a:extLst>
          </p:cNvPr>
          <p:cNvCxnSpPr>
            <a:cxnSpLocks/>
            <a:stCxn id="13" idx="0"/>
            <a:endCxn id="7" idx="2"/>
          </p:cNvCxnSpPr>
          <p:nvPr/>
        </p:nvCxnSpPr>
        <p:spPr>
          <a:xfrm flipV="1">
            <a:off x="3863903" y="3672084"/>
            <a:ext cx="588536" cy="493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1">
            <a:extLst>
              <a:ext uri="{FF2B5EF4-FFF2-40B4-BE49-F238E27FC236}">
                <a16:creationId xmlns:a16="http://schemas.microsoft.com/office/drawing/2014/main" xmlns="" id="{E2FBE308-7645-6745-BC84-19A671C19491}"/>
              </a:ext>
            </a:extLst>
          </p:cNvPr>
          <p:cNvSpPr txBox="1"/>
          <p:nvPr/>
        </p:nvSpPr>
        <p:spPr>
          <a:xfrm>
            <a:off x="3438876" y="4166050"/>
            <a:ext cx="85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Delay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6" name="Rechte verbindingslijn met pijl 10">
            <a:extLst>
              <a:ext uri="{FF2B5EF4-FFF2-40B4-BE49-F238E27FC236}">
                <a16:creationId xmlns:a16="http://schemas.microsoft.com/office/drawing/2014/main" xmlns="" id="{CCFEBF1D-4DE3-D742-A7D4-46BAF7D2C06B}"/>
              </a:ext>
            </a:extLst>
          </p:cNvPr>
          <p:cNvCxnSpPr>
            <a:cxnSpLocks/>
            <a:stCxn id="17" idx="0"/>
            <a:endCxn id="10" idx="2"/>
          </p:cNvCxnSpPr>
          <p:nvPr/>
        </p:nvCxnSpPr>
        <p:spPr>
          <a:xfrm flipH="1" flipV="1">
            <a:off x="5129884" y="3663950"/>
            <a:ext cx="5552" cy="49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1">
            <a:extLst>
              <a:ext uri="{FF2B5EF4-FFF2-40B4-BE49-F238E27FC236}">
                <a16:creationId xmlns:a16="http://schemas.microsoft.com/office/drawing/2014/main" xmlns="" id="{E2FBE308-7645-6745-BC84-19A671C19491}"/>
              </a:ext>
            </a:extLst>
          </p:cNvPr>
          <p:cNvSpPr txBox="1"/>
          <p:nvPr/>
        </p:nvSpPr>
        <p:spPr>
          <a:xfrm>
            <a:off x="4339570" y="4162651"/>
            <a:ext cx="159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Quantization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6" name="Rechte verbindingslijn met pijl 10">
            <a:extLst>
              <a:ext uri="{FF2B5EF4-FFF2-40B4-BE49-F238E27FC236}">
                <a16:creationId xmlns:a16="http://schemas.microsoft.com/office/drawing/2014/main" xmlns="" id="{CCFEBF1D-4DE3-D742-A7D4-46BAF7D2C06B}"/>
              </a:ext>
            </a:extLst>
          </p:cNvPr>
          <p:cNvCxnSpPr>
            <a:cxnSpLocks/>
            <a:stCxn id="27" idx="0"/>
            <a:endCxn id="11" idx="2"/>
          </p:cNvCxnSpPr>
          <p:nvPr/>
        </p:nvCxnSpPr>
        <p:spPr>
          <a:xfrm flipH="1" flipV="1">
            <a:off x="5922434" y="3581400"/>
            <a:ext cx="798058" cy="586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11">
            <a:extLst>
              <a:ext uri="{FF2B5EF4-FFF2-40B4-BE49-F238E27FC236}">
                <a16:creationId xmlns:a16="http://schemas.microsoft.com/office/drawing/2014/main" xmlns="" id="{E2FBE308-7645-6745-BC84-19A671C19491}"/>
              </a:ext>
            </a:extLst>
          </p:cNvPr>
          <p:cNvSpPr txBox="1"/>
          <p:nvPr/>
        </p:nvSpPr>
        <p:spPr>
          <a:xfrm>
            <a:off x="5927672" y="4167789"/>
            <a:ext cx="158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Sample </a:t>
            </a:r>
            <a:r>
              <a:rPr lang="nl-NL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period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hthoek 9">
            <a:extLst>
              <a:ext uri="{FF2B5EF4-FFF2-40B4-BE49-F238E27FC236}">
                <a16:creationId xmlns:a16="http://schemas.microsoft.com/office/drawing/2014/main" xmlns="" id="{8B9A401C-6E46-DC4D-85F1-F0A73399C4F1}"/>
              </a:ext>
            </a:extLst>
          </p:cNvPr>
          <p:cNvSpPr/>
          <p:nvPr/>
        </p:nvSpPr>
        <p:spPr>
          <a:xfrm>
            <a:off x="4257675" y="2330450"/>
            <a:ext cx="615950" cy="403225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3" name="Rechte verbindingslijn met pijl 10">
            <a:extLst>
              <a:ext uri="{FF2B5EF4-FFF2-40B4-BE49-F238E27FC236}">
                <a16:creationId xmlns:a16="http://schemas.microsoft.com/office/drawing/2014/main" xmlns="" id="{CCFEBF1D-4DE3-D742-A7D4-46BAF7D2C06B}"/>
              </a:ext>
            </a:extLst>
          </p:cNvPr>
          <p:cNvCxnSpPr>
            <a:cxnSpLocks/>
            <a:stCxn id="34" idx="0"/>
            <a:endCxn id="32" idx="2"/>
          </p:cNvCxnSpPr>
          <p:nvPr/>
        </p:nvCxnSpPr>
        <p:spPr>
          <a:xfrm flipV="1">
            <a:off x="1777145" y="2733675"/>
            <a:ext cx="2788505" cy="142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11">
            <a:extLst>
              <a:ext uri="{FF2B5EF4-FFF2-40B4-BE49-F238E27FC236}">
                <a16:creationId xmlns:a16="http://schemas.microsoft.com/office/drawing/2014/main" xmlns="" id="{E2FBE308-7645-6745-BC84-19A671C19491}"/>
              </a:ext>
            </a:extLst>
          </p:cNvPr>
          <p:cNvSpPr txBox="1"/>
          <p:nvPr/>
        </p:nvSpPr>
        <p:spPr>
          <a:xfrm>
            <a:off x="206578" y="4162651"/>
            <a:ext cx="314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Optimized</a:t>
            </a:r>
            <a:r>
              <a:rPr lang="nl-N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controller </a:t>
            </a:r>
            <a:r>
              <a:rPr lang="nl-NL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gain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6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/>
      <p:bldP spid="17" grpId="0"/>
      <p:bldP spid="27" grpId="0"/>
      <p:bldP spid="32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ntro-algo-arch-simplified-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4" y="1879597"/>
            <a:ext cx="1732788" cy="685800"/>
          </a:xfrm>
          <a:prstGeom prst="rect">
            <a:avLst/>
          </a:prstGeom>
        </p:spPr>
      </p:pic>
      <p:pic>
        <p:nvPicPr>
          <p:cNvPr id="2" name="Picture 1" descr="intro-algo-arch-simplified-p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7" y="2744295"/>
            <a:ext cx="1760220" cy="827532"/>
          </a:xfrm>
          <a:prstGeom prst="rect">
            <a:avLst/>
          </a:prstGeom>
        </p:spPr>
      </p:pic>
      <p:pic>
        <p:nvPicPr>
          <p:cNvPr id="7" name="Picture 6" descr="intro-algo-arch-simplified-p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37" y="2742686"/>
            <a:ext cx="1764792" cy="813816"/>
          </a:xfrm>
          <a:prstGeom prst="rect">
            <a:avLst/>
          </a:prstGeom>
        </p:spPr>
      </p:pic>
      <p:pic>
        <p:nvPicPr>
          <p:cNvPr id="20" name="Picture 19" descr="intro-algo-arch-simplified-p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12" y="3840946"/>
            <a:ext cx="2308860" cy="393192"/>
          </a:xfrm>
          <a:prstGeom prst="rect">
            <a:avLst/>
          </a:prstGeom>
        </p:spPr>
      </p:pic>
      <p:pic>
        <p:nvPicPr>
          <p:cNvPr id="21" name="Picture 20" descr="intro-algo-arch-simplified-p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30" y="3736848"/>
            <a:ext cx="2350008" cy="603504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Implementation, Modeling, and Exploration of Precision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D969DFC8-FB9F-7B46-9A9E-DEAAD5564445}"/>
              </a:ext>
            </a:extLst>
          </p:cNvPr>
          <p:cNvSpPr txBox="1">
            <a:spLocks/>
          </p:cNvSpPr>
          <p:nvPr/>
        </p:nvSpPr>
        <p:spPr>
          <a:xfrm>
            <a:off x="609600" y="544228"/>
            <a:ext cx="8165123" cy="39444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 </a:t>
            </a:r>
            <a:r>
              <a:rPr lang="en-US" dirty="0" smtClean="0"/>
              <a:t>3 </a:t>
            </a:r>
            <a:r>
              <a:rPr lang="en-US" dirty="0"/>
              <a:t>and Contribution</a:t>
            </a:r>
          </a:p>
        </p:txBody>
      </p:sp>
      <p:sp>
        <p:nvSpPr>
          <p:cNvPr id="6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11309" y="1054259"/>
            <a:ext cx="7739186" cy="682195"/>
          </a:xfrm>
        </p:spPr>
        <p:txBody>
          <a:bodyPr/>
          <a:lstStyle/>
          <a:p>
            <a:pPr lvl="1"/>
            <a:r>
              <a:rPr lang="nl-NL" dirty="0" smtClean="0"/>
              <a:t>An </a:t>
            </a:r>
            <a:r>
              <a:rPr lang="nl-NL" b="1" dirty="0" err="1" smtClean="0"/>
              <a:t>early</a:t>
            </a:r>
            <a:r>
              <a:rPr lang="nl-NL" b="1" dirty="0" smtClean="0"/>
              <a:t> </a:t>
            </a:r>
            <a:r>
              <a:rPr lang="nl-NL" b="1" dirty="0" err="1" smtClean="0"/>
              <a:t>estimation</a:t>
            </a:r>
            <a:r>
              <a:rPr lang="nl-NL" dirty="0" smtClean="0"/>
              <a:t> of delay in </a:t>
            </a:r>
            <a:r>
              <a:rPr lang="nl-NL" b="1" dirty="0" err="1" smtClean="0"/>
              <a:t>customized</a:t>
            </a:r>
            <a:r>
              <a:rPr lang="nl-NL" dirty="0" smtClean="0"/>
              <a:t> </a:t>
            </a:r>
            <a:r>
              <a:rPr lang="nl-NL" dirty="0" err="1" smtClean="0"/>
              <a:t>vision</a:t>
            </a:r>
            <a:r>
              <a:rPr lang="nl-NL" dirty="0" smtClean="0"/>
              <a:t> systems.</a:t>
            </a:r>
          </a:p>
          <a:p>
            <a:pPr lvl="1"/>
            <a:r>
              <a:rPr lang="nl-NL" dirty="0" err="1" smtClean="0"/>
              <a:t>Contribution</a:t>
            </a:r>
            <a:r>
              <a:rPr lang="nl-NL" dirty="0" smtClean="0"/>
              <a:t>: </a:t>
            </a:r>
            <a:endParaRPr lang="nl-NL" dirty="0"/>
          </a:p>
        </p:txBody>
      </p:sp>
      <p:sp>
        <p:nvSpPr>
          <p:cNvPr id="8" name="Tekstvak 10">
            <a:extLst>
              <a:ext uri="{FF2B5EF4-FFF2-40B4-BE49-F238E27FC236}">
                <a16:creationId xmlns:a16="http://schemas.microsoft.com/office/drawing/2014/main" xmlns="" id="{9FDD54E1-2DD3-F34E-A35C-2922FC84A7CF}"/>
              </a:ext>
            </a:extLst>
          </p:cNvPr>
          <p:cNvSpPr txBox="1"/>
          <p:nvPr/>
        </p:nvSpPr>
        <p:spPr>
          <a:xfrm>
            <a:off x="7283023" y="3656855"/>
            <a:ext cx="163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Delay of </a:t>
            </a:r>
            <a:r>
              <a:rPr lang="nl-NL" dirty="0" err="1"/>
              <a:t>Vision</a:t>
            </a:r>
            <a:r>
              <a:rPr lang="nl-NL" dirty="0"/>
              <a:t> Processing</a:t>
            </a:r>
          </a:p>
        </p:txBody>
      </p:sp>
      <p:cxnSp>
        <p:nvCxnSpPr>
          <p:cNvPr id="10" name="Rechte verbindingslijn met pijl 7">
            <a:extLst>
              <a:ext uri="{FF2B5EF4-FFF2-40B4-BE49-F238E27FC236}">
                <a16:creationId xmlns:a16="http://schemas.microsoft.com/office/drawing/2014/main" xmlns="" id="{8E9B2793-685D-F54E-ACD6-1566D8873C62}"/>
              </a:ext>
            </a:extLst>
          </p:cNvPr>
          <p:cNvCxnSpPr>
            <a:cxnSpLocks/>
          </p:cNvCxnSpPr>
          <p:nvPr/>
        </p:nvCxnSpPr>
        <p:spPr>
          <a:xfrm>
            <a:off x="7100143" y="4077261"/>
            <a:ext cx="3866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xmlns="" id="{2FF89E04-9796-FA49-953B-829D483A2A6B}"/>
              </a:ext>
            </a:extLst>
          </p:cNvPr>
          <p:cNvSpPr txBox="1">
            <a:spLocks/>
          </p:cNvSpPr>
          <p:nvPr/>
        </p:nvSpPr>
        <p:spPr>
          <a:xfrm>
            <a:off x="2402846" y="1382333"/>
            <a:ext cx="2267141" cy="271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chemeClr val="tx2"/>
                </a:solidFill>
              </a:rPr>
              <a:t>algorithmic patterns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xmlns="" id="{E6A2C35D-2D20-3F47-BF87-2F2E8C24263E}"/>
              </a:ext>
            </a:extLst>
          </p:cNvPr>
          <p:cNvSpPr txBox="1">
            <a:spLocks/>
          </p:cNvSpPr>
          <p:nvPr/>
        </p:nvSpPr>
        <p:spPr>
          <a:xfrm>
            <a:off x="4579120" y="1379129"/>
            <a:ext cx="2334540" cy="271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chemeClr val="tx2"/>
                </a:solidFill>
              </a:rPr>
              <a:t>architecture template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xmlns="" id="{A94E2D60-2AA3-6B46-9A26-411B70B08048}"/>
              </a:ext>
            </a:extLst>
          </p:cNvPr>
          <p:cNvSpPr txBox="1">
            <a:spLocks/>
          </p:cNvSpPr>
          <p:nvPr/>
        </p:nvSpPr>
        <p:spPr>
          <a:xfrm>
            <a:off x="6885207" y="1375923"/>
            <a:ext cx="2060447" cy="271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chemeClr val="tx2"/>
                </a:solidFill>
              </a:rPr>
              <a:t>high</a:t>
            </a:r>
            <a:r>
              <a:rPr lang="en-US" dirty="0">
                <a:solidFill>
                  <a:schemeClr val="tx2"/>
                </a:solidFill>
              </a:rPr>
              <a:t>-level </a:t>
            </a:r>
            <a:r>
              <a:rPr lang="en-US" dirty="0" smtClean="0">
                <a:solidFill>
                  <a:schemeClr val="tx2"/>
                </a:solidFill>
              </a:rPr>
              <a:t>synthesis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73667" y="2802468"/>
            <a:ext cx="1701800" cy="719666"/>
          </a:xfrm>
          <a:prstGeom prst="round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75001" y="2785535"/>
            <a:ext cx="1701800" cy="719666"/>
          </a:xfrm>
          <a:prstGeom prst="round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816109" y="3876677"/>
            <a:ext cx="2269065" cy="321732"/>
          </a:xfrm>
          <a:prstGeom prst="round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2" idx="2"/>
            <a:endCxn id="2" idx="0"/>
          </p:cNvCxnSpPr>
          <p:nvPr/>
        </p:nvCxnSpPr>
        <p:spPr>
          <a:xfrm flipH="1">
            <a:off x="1837267" y="2565397"/>
            <a:ext cx="1" cy="178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214033" y="3530600"/>
            <a:ext cx="0" cy="3344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98333" y="3534833"/>
            <a:ext cx="0" cy="3344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7">
            <a:extLst>
              <a:ext uri="{FF2B5EF4-FFF2-40B4-BE49-F238E27FC236}">
                <a16:creationId xmlns:a16="http://schemas.microsoft.com/office/drawing/2014/main" xmlns="" id="{8E9B2793-685D-F54E-ACD6-1566D8873C62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4105072" y="4037542"/>
            <a:ext cx="604258" cy="1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73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Implementation, Modeling, and Exploration of Precision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D969DFC8-FB9F-7B46-9A9E-DEAAD5564445}"/>
              </a:ext>
            </a:extLst>
          </p:cNvPr>
          <p:cNvSpPr txBox="1">
            <a:spLocks/>
          </p:cNvSpPr>
          <p:nvPr/>
        </p:nvSpPr>
        <p:spPr>
          <a:xfrm>
            <a:off x="609600" y="544228"/>
            <a:ext cx="8165123" cy="39444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 </a:t>
            </a:r>
            <a:r>
              <a:rPr lang="en-US" dirty="0" smtClean="0"/>
              <a:t>4 </a:t>
            </a:r>
            <a:r>
              <a:rPr lang="en-US" dirty="0"/>
              <a:t>and Contribution</a:t>
            </a:r>
          </a:p>
        </p:txBody>
      </p:sp>
      <p:sp>
        <p:nvSpPr>
          <p:cNvPr id="6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11309" y="1054259"/>
            <a:ext cx="7739186" cy="426165"/>
          </a:xfrm>
        </p:spPr>
        <p:txBody>
          <a:bodyPr/>
          <a:lstStyle/>
          <a:p>
            <a:pPr lvl="1"/>
            <a:r>
              <a:rPr lang="en-US" dirty="0" smtClean="0"/>
              <a:t>Cross-</a:t>
            </a:r>
            <a:r>
              <a:rPr lang="en-US" dirty="0"/>
              <a:t>domain </a:t>
            </a:r>
            <a:r>
              <a:rPr lang="en-US" b="1" dirty="0"/>
              <a:t>m</a:t>
            </a:r>
            <a:r>
              <a:rPr lang="en-US" b="1" dirty="0" smtClean="0"/>
              <a:t>odeling </a:t>
            </a:r>
            <a:r>
              <a:rPr lang="en-US" dirty="0" smtClean="0"/>
              <a:t>and </a:t>
            </a:r>
            <a:r>
              <a:rPr lang="en-US" b="1" dirty="0" smtClean="0"/>
              <a:t>exploration</a:t>
            </a:r>
            <a:r>
              <a:rPr lang="en-US" dirty="0" smtClean="0"/>
              <a:t> of design trade</a:t>
            </a:r>
            <a:r>
              <a:rPr lang="en-US" dirty="0"/>
              <a:t>-</a:t>
            </a:r>
            <a:r>
              <a:rPr lang="en-US" dirty="0" smtClean="0"/>
              <a:t>offs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7" name="Afbeelding 6" descr="Afbeelding met object, klok, horloge&#10;&#10;&#10;&#10;Automatisch gegenereerde beschrijving">
            <a:extLst>
              <a:ext uri="{FF2B5EF4-FFF2-40B4-BE49-F238E27FC236}">
                <a16:creationId xmlns:a16="http://schemas.microsoft.com/office/drawing/2014/main" xmlns="" id="{3FE8CA22-AABA-E845-B435-E9382C585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95" y="2451901"/>
            <a:ext cx="820807" cy="1487988"/>
          </a:xfrm>
          <a:prstGeom prst="rect">
            <a:avLst/>
          </a:prstGeom>
        </p:spPr>
      </p:pic>
      <p:sp>
        <p:nvSpPr>
          <p:cNvPr id="11" name="Tekstvak 14">
            <a:extLst>
              <a:ext uri="{FF2B5EF4-FFF2-40B4-BE49-F238E27FC236}">
                <a16:creationId xmlns:a16="http://schemas.microsoft.com/office/drawing/2014/main" xmlns="" id="{9FFB1451-DD6F-8E48-B15D-2B95B372457F}"/>
              </a:ext>
            </a:extLst>
          </p:cNvPr>
          <p:cNvSpPr txBox="1"/>
          <p:nvPr/>
        </p:nvSpPr>
        <p:spPr>
          <a:xfrm>
            <a:off x="207524" y="2479756"/>
            <a:ext cx="177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Sample </a:t>
            </a:r>
            <a:r>
              <a:rPr lang="nl-NL" dirty="0" err="1">
                <a:solidFill>
                  <a:schemeClr val="bg2"/>
                </a:solidFill>
              </a:rPr>
              <a:t>period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12" name="Tekstvak 15">
            <a:extLst>
              <a:ext uri="{FF2B5EF4-FFF2-40B4-BE49-F238E27FC236}">
                <a16:creationId xmlns:a16="http://schemas.microsoft.com/office/drawing/2014/main" xmlns="" id="{D058D20C-1195-1542-B0C6-E093D48BED91}"/>
              </a:ext>
            </a:extLst>
          </p:cNvPr>
          <p:cNvSpPr txBox="1"/>
          <p:nvPr/>
        </p:nvSpPr>
        <p:spPr>
          <a:xfrm>
            <a:off x="34290" y="2824023"/>
            <a:ext cx="194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>
                <a:solidFill>
                  <a:schemeClr val="bg2"/>
                </a:solidFill>
              </a:rPr>
              <a:t>Quantization</a:t>
            </a:r>
            <a:r>
              <a:rPr lang="nl-NL" dirty="0">
                <a:solidFill>
                  <a:schemeClr val="bg2"/>
                </a:solidFill>
              </a:rPr>
              <a:t> error</a:t>
            </a:r>
          </a:p>
        </p:txBody>
      </p:sp>
      <p:sp>
        <p:nvSpPr>
          <p:cNvPr id="13" name="Tekstvak 16">
            <a:extLst>
              <a:ext uri="{FF2B5EF4-FFF2-40B4-BE49-F238E27FC236}">
                <a16:creationId xmlns:a16="http://schemas.microsoft.com/office/drawing/2014/main" xmlns="" id="{EA051F1B-9B8B-2B4A-94EE-C3D64501BD86}"/>
              </a:ext>
            </a:extLst>
          </p:cNvPr>
          <p:cNvSpPr txBox="1"/>
          <p:nvPr/>
        </p:nvSpPr>
        <p:spPr>
          <a:xfrm>
            <a:off x="354330" y="3201710"/>
            <a:ext cx="162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Delay</a:t>
            </a:r>
          </a:p>
        </p:txBody>
      </p:sp>
      <p:sp>
        <p:nvSpPr>
          <p:cNvPr id="14" name="Tekstvak 17">
            <a:extLst>
              <a:ext uri="{FF2B5EF4-FFF2-40B4-BE49-F238E27FC236}">
                <a16:creationId xmlns:a16="http://schemas.microsoft.com/office/drawing/2014/main" xmlns="" id="{82261FA4-FCD1-C946-B069-9760D94E3B79}"/>
              </a:ext>
            </a:extLst>
          </p:cNvPr>
          <p:cNvSpPr txBox="1"/>
          <p:nvPr/>
        </p:nvSpPr>
        <p:spPr>
          <a:xfrm>
            <a:off x="211667" y="3556254"/>
            <a:ext cx="177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chemeClr val="bg2"/>
                </a:solidFill>
              </a:rPr>
              <a:t>Controller </a:t>
            </a:r>
            <a:r>
              <a:rPr lang="nl-NL" dirty="0" err="1" smtClean="0">
                <a:solidFill>
                  <a:schemeClr val="bg2"/>
                </a:solidFill>
              </a:rPr>
              <a:t>gain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20" name="Tekstvak 23">
            <a:extLst>
              <a:ext uri="{FF2B5EF4-FFF2-40B4-BE49-F238E27FC236}">
                <a16:creationId xmlns:a16="http://schemas.microsoft.com/office/drawing/2014/main" xmlns="" id="{8FC5EB84-527D-D948-90F0-5517D955829F}"/>
              </a:ext>
            </a:extLst>
          </p:cNvPr>
          <p:cNvSpPr txBox="1"/>
          <p:nvPr/>
        </p:nvSpPr>
        <p:spPr>
          <a:xfrm>
            <a:off x="1475470" y="1668027"/>
            <a:ext cx="177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Dependent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</a:t>
            </a:r>
          </a:p>
        </p:txBody>
      </p:sp>
      <p:cxnSp>
        <p:nvCxnSpPr>
          <p:cNvPr id="22" name="Rechte verbindingslijn met pijl 26">
            <a:extLst>
              <a:ext uri="{FF2B5EF4-FFF2-40B4-BE49-F238E27FC236}">
                <a16:creationId xmlns:a16="http://schemas.microsoft.com/office/drawing/2014/main" xmlns="" id="{A27B449E-688F-8E49-8229-B3E13AC9FC3A}"/>
              </a:ext>
            </a:extLst>
          </p:cNvPr>
          <p:cNvCxnSpPr>
            <a:cxnSpLocks/>
            <a:stCxn id="20" idx="2"/>
            <a:endCxn id="7" idx="0"/>
          </p:cNvCxnSpPr>
          <p:nvPr/>
        </p:nvCxnSpPr>
        <p:spPr>
          <a:xfrm flipH="1">
            <a:off x="2359599" y="2314358"/>
            <a:ext cx="3883" cy="13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39">
            <a:extLst>
              <a:ext uri="{FF2B5EF4-FFF2-40B4-BE49-F238E27FC236}">
                <a16:creationId xmlns:a16="http://schemas.microsoft.com/office/drawing/2014/main" xmlns="" id="{7C52FA0A-C1A1-A848-9939-7B5C69D2CEAE}"/>
              </a:ext>
            </a:extLst>
          </p:cNvPr>
          <p:cNvCxnSpPr>
            <a:cxnSpLocks/>
          </p:cNvCxnSpPr>
          <p:nvPr/>
        </p:nvCxnSpPr>
        <p:spPr>
          <a:xfrm>
            <a:off x="1950713" y="2672932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42">
            <a:extLst>
              <a:ext uri="{FF2B5EF4-FFF2-40B4-BE49-F238E27FC236}">
                <a16:creationId xmlns:a16="http://schemas.microsoft.com/office/drawing/2014/main" xmlns="" id="{85FA458C-61C0-2244-BAB0-C2EA085F09DE}"/>
              </a:ext>
            </a:extLst>
          </p:cNvPr>
          <p:cNvCxnSpPr>
            <a:cxnSpLocks/>
          </p:cNvCxnSpPr>
          <p:nvPr/>
        </p:nvCxnSpPr>
        <p:spPr>
          <a:xfrm>
            <a:off x="1952175" y="3033754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43">
            <a:extLst>
              <a:ext uri="{FF2B5EF4-FFF2-40B4-BE49-F238E27FC236}">
                <a16:creationId xmlns:a16="http://schemas.microsoft.com/office/drawing/2014/main" xmlns="" id="{4122E664-1A23-A74D-B187-DF7D5DF00805}"/>
              </a:ext>
            </a:extLst>
          </p:cNvPr>
          <p:cNvCxnSpPr>
            <a:cxnSpLocks/>
          </p:cNvCxnSpPr>
          <p:nvPr/>
        </p:nvCxnSpPr>
        <p:spPr>
          <a:xfrm>
            <a:off x="1950713" y="3394722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44">
            <a:extLst>
              <a:ext uri="{FF2B5EF4-FFF2-40B4-BE49-F238E27FC236}">
                <a16:creationId xmlns:a16="http://schemas.microsoft.com/office/drawing/2014/main" xmlns="" id="{1F51A95C-0C86-8642-A0B8-C996BF518A5B}"/>
              </a:ext>
            </a:extLst>
          </p:cNvPr>
          <p:cNvCxnSpPr>
            <a:cxnSpLocks/>
          </p:cNvCxnSpPr>
          <p:nvPr/>
        </p:nvCxnSpPr>
        <p:spPr>
          <a:xfrm>
            <a:off x="1950713" y="3724201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ystem-diagram-simplifi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02" y="2088182"/>
            <a:ext cx="4247032" cy="1902317"/>
          </a:xfrm>
          <a:prstGeom prst="rect">
            <a:avLst/>
          </a:prstGeom>
        </p:spPr>
      </p:pic>
      <p:sp>
        <p:nvSpPr>
          <p:cNvPr id="24" name="Rechthoek 9">
            <a:extLst>
              <a:ext uri="{FF2B5EF4-FFF2-40B4-BE49-F238E27FC236}">
                <a16:creationId xmlns:a16="http://schemas.microsoft.com/office/drawing/2014/main" xmlns="" id="{8B9A401C-6E46-DC4D-85F1-F0A73399C4F1}"/>
              </a:ext>
            </a:extLst>
          </p:cNvPr>
          <p:cNvSpPr/>
          <p:nvPr/>
        </p:nvSpPr>
        <p:spPr>
          <a:xfrm>
            <a:off x="5745747" y="3255195"/>
            <a:ext cx="311717" cy="440269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9">
            <a:extLst>
              <a:ext uri="{FF2B5EF4-FFF2-40B4-BE49-F238E27FC236}">
                <a16:creationId xmlns:a16="http://schemas.microsoft.com/office/drawing/2014/main" xmlns="" id="{8B9A401C-6E46-DC4D-85F1-F0A73399C4F1}"/>
              </a:ext>
            </a:extLst>
          </p:cNvPr>
          <p:cNvSpPr/>
          <p:nvPr/>
        </p:nvSpPr>
        <p:spPr>
          <a:xfrm>
            <a:off x="6265926" y="3268750"/>
            <a:ext cx="632599" cy="421755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9">
            <a:extLst>
              <a:ext uri="{FF2B5EF4-FFF2-40B4-BE49-F238E27FC236}">
                <a16:creationId xmlns:a16="http://schemas.microsoft.com/office/drawing/2014/main" xmlns="" id="{8B9A401C-6E46-DC4D-85F1-F0A73399C4F1}"/>
              </a:ext>
            </a:extLst>
          </p:cNvPr>
          <p:cNvSpPr/>
          <p:nvPr/>
        </p:nvSpPr>
        <p:spPr>
          <a:xfrm>
            <a:off x="7113368" y="3088151"/>
            <a:ext cx="516466" cy="516629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9">
            <a:extLst>
              <a:ext uri="{FF2B5EF4-FFF2-40B4-BE49-F238E27FC236}">
                <a16:creationId xmlns:a16="http://schemas.microsoft.com/office/drawing/2014/main" xmlns="" id="{8B9A401C-6E46-DC4D-85F1-F0A73399C4F1}"/>
              </a:ext>
            </a:extLst>
          </p:cNvPr>
          <p:cNvSpPr/>
          <p:nvPr/>
        </p:nvSpPr>
        <p:spPr>
          <a:xfrm>
            <a:off x="5708649" y="2362201"/>
            <a:ext cx="622301" cy="403224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7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Implementation, Modeling, and Exploration of Precision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D969DFC8-FB9F-7B46-9A9E-DEAAD5564445}"/>
              </a:ext>
            </a:extLst>
          </p:cNvPr>
          <p:cNvSpPr txBox="1">
            <a:spLocks/>
          </p:cNvSpPr>
          <p:nvPr/>
        </p:nvSpPr>
        <p:spPr>
          <a:xfrm>
            <a:off x="609600" y="544228"/>
            <a:ext cx="8165123" cy="39444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 </a:t>
            </a:r>
            <a:r>
              <a:rPr lang="en-US" dirty="0" smtClean="0"/>
              <a:t>4 </a:t>
            </a:r>
            <a:r>
              <a:rPr lang="en-US" dirty="0"/>
              <a:t>and Contribution</a:t>
            </a:r>
          </a:p>
        </p:txBody>
      </p:sp>
      <p:sp>
        <p:nvSpPr>
          <p:cNvPr id="6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11309" y="1054259"/>
            <a:ext cx="7739186" cy="317081"/>
          </a:xfrm>
        </p:spPr>
        <p:txBody>
          <a:bodyPr/>
          <a:lstStyle/>
          <a:p>
            <a:pPr lvl="1"/>
            <a:r>
              <a:rPr lang="en-US" dirty="0" smtClean="0"/>
              <a:t>Cross-</a:t>
            </a:r>
            <a:r>
              <a:rPr lang="en-US" dirty="0"/>
              <a:t>domain </a:t>
            </a:r>
            <a:r>
              <a:rPr lang="en-US" b="1" dirty="0"/>
              <a:t>m</a:t>
            </a:r>
            <a:r>
              <a:rPr lang="en-US" b="1" dirty="0" smtClean="0"/>
              <a:t>odeling </a:t>
            </a:r>
            <a:r>
              <a:rPr lang="en-US" dirty="0" smtClean="0"/>
              <a:t>and </a:t>
            </a:r>
            <a:r>
              <a:rPr lang="en-US" b="1" dirty="0" smtClean="0"/>
              <a:t>exploration</a:t>
            </a:r>
            <a:r>
              <a:rPr lang="en-US" dirty="0" smtClean="0"/>
              <a:t> of design trade</a:t>
            </a:r>
            <a:r>
              <a:rPr lang="en-US" dirty="0"/>
              <a:t>-</a:t>
            </a:r>
            <a:r>
              <a:rPr lang="en-US" dirty="0" smtClean="0"/>
              <a:t>offs</a:t>
            </a:r>
          </a:p>
        </p:txBody>
      </p:sp>
      <p:pic>
        <p:nvPicPr>
          <p:cNvPr id="7" name="Afbeelding 6" descr="Afbeelding met object, klok, horloge&#10;&#10;&#10;&#10;Automatisch gegenereerde beschrijving">
            <a:extLst>
              <a:ext uri="{FF2B5EF4-FFF2-40B4-BE49-F238E27FC236}">
                <a16:creationId xmlns:a16="http://schemas.microsoft.com/office/drawing/2014/main" xmlns="" id="{3FE8CA22-AABA-E845-B435-E9382C585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95" y="2451901"/>
            <a:ext cx="820807" cy="1487988"/>
          </a:xfrm>
          <a:prstGeom prst="rect">
            <a:avLst/>
          </a:prstGeom>
        </p:spPr>
      </p:pic>
      <p:pic>
        <p:nvPicPr>
          <p:cNvPr id="8" name="Afbeelding 9" descr="Afbeelding met lucht, klok, object&#10;&#10;&#10;&#10;Automatisch gegenereerde beschrijving">
            <a:extLst>
              <a:ext uri="{FF2B5EF4-FFF2-40B4-BE49-F238E27FC236}">
                <a16:creationId xmlns:a16="http://schemas.microsoft.com/office/drawing/2014/main" xmlns="" id="{35748F6B-8D72-9B45-832D-6812711B1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07" y="2473476"/>
            <a:ext cx="2660128" cy="1456945"/>
          </a:xfrm>
          <a:prstGeom prst="rect">
            <a:avLst/>
          </a:prstGeom>
        </p:spPr>
      </p:pic>
      <p:pic>
        <p:nvPicPr>
          <p:cNvPr id="10" name="Afbeelding 11">
            <a:extLst>
              <a:ext uri="{FF2B5EF4-FFF2-40B4-BE49-F238E27FC236}">
                <a16:creationId xmlns:a16="http://schemas.microsoft.com/office/drawing/2014/main" xmlns="" id="{1506A52C-0B32-9744-80A6-10CB52E31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87" y="2454207"/>
            <a:ext cx="1238984" cy="1484992"/>
          </a:xfrm>
          <a:prstGeom prst="rect">
            <a:avLst/>
          </a:prstGeom>
        </p:spPr>
      </p:pic>
      <p:sp>
        <p:nvSpPr>
          <p:cNvPr id="11" name="Tekstvak 14">
            <a:extLst>
              <a:ext uri="{FF2B5EF4-FFF2-40B4-BE49-F238E27FC236}">
                <a16:creationId xmlns:a16="http://schemas.microsoft.com/office/drawing/2014/main" xmlns="" id="{9FFB1451-DD6F-8E48-B15D-2B95B372457F}"/>
              </a:ext>
            </a:extLst>
          </p:cNvPr>
          <p:cNvSpPr txBox="1"/>
          <p:nvPr/>
        </p:nvSpPr>
        <p:spPr>
          <a:xfrm>
            <a:off x="207524" y="2479756"/>
            <a:ext cx="177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Sample </a:t>
            </a:r>
            <a:r>
              <a:rPr lang="nl-NL" dirty="0" err="1">
                <a:solidFill>
                  <a:schemeClr val="bg2"/>
                </a:solidFill>
              </a:rPr>
              <a:t>period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12" name="Tekstvak 15">
            <a:extLst>
              <a:ext uri="{FF2B5EF4-FFF2-40B4-BE49-F238E27FC236}">
                <a16:creationId xmlns:a16="http://schemas.microsoft.com/office/drawing/2014/main" xmlns="" id="{D058D20C-1195-1542-B0C6-E093D48BED91}"/>
              </a:ext>
            </a:extLst>
          </p:cNvPr>
          <p:cNvSpPr txBox="1"/>
          <p:nvPr/>
        </p:nvSpPr>
        <p:spPr>
          <a:xfrm>
            <a:off x="34290" y="2824023"/>
            <a:ext cx="194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>
                <a:solidFill>
                  <a:schemeClr val="bg2"/>
                </a:solidFill>
              </a:rPr>
              <a:t>Quantization</a:t>
            </a:r>
            <a:r>
              <a:rPr lang="nl-NL" dirty="0">
                <a:solidFill>
                  <a:schemeClr val="bg2"/>
                </a:solidFill>
              </a:rPr>
              <a:t> error</a:t>
            </a:r>
          </a:p>
        </p:txBody>
      </p:sp>
      <p:sp>
        <p:nvSpPr>
          <p:cNvPr id="13" name="Tekstvak 16">
            <a:extLst>
              <a:ext uri="{FF2B5EF4-FFF2-40B4-BE49-F238E27FC236}">
                <a16:creationId xmlns:a16="http://schemas.microsoft.com/office/drawing/2014/main" xmlns="" id="{EA051F1B-9B8B-2B4A-94EE-C3D64501BD86}"/>
              </a:ext>
            </a:extLst>
          </p:cNvPr>
          <p:cNvSpPr txBox="1"/>
          <p:nvPr/>
        </p:nvSpPr>
        <p:spPr>
          <a:xfrm>
            <a:off x="354330" y="3201710"/>
            <a:ext cx="162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Delay</a:t>
            </a:r>
          </a:p>
        </p:txBody>
      </p:sp>
      <p:sp>
        <p:nvSpPr>
          <p:cNvPr id="14" name="Tekstvak 17">
            <a:extLst>
              <a:ext uri="{FF2B5EF4-FFF2-40B4-BE49-F238E27FC236}">
                <a16:creationId xmlns:a16="http://schemas.microsoft.com/office/drawing/2014/main" xmlns="" id="{82261FA4-FCD1-C946-B069-9760D94E3B79}"/>
              </a:ext>
            </a:extLst>
          </p:cNvPr>
          <p:cNvSpPr txBox="1"/>
          <p:nvPr/>
        </p:nvSpPr>
        <p:spPr>
          <a:xfrm>
            <a:off x="169333" y="3556254"/>
            <a:ext cx="181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chemeClr val="bg2"/>
                </a:solidFill>
              </a:rPr>
              <a:t>Controller </a:t>
            </a:r>
            <a:r>
              <a:rPr lang="nl-NL" dirty="0" err="1" smtClean="0">
                <a:solidFill>
                  <a:schemeClr val="bg2"/>
                </a:solidFill>
              </a:rPr>
              <a:t>gain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15" name="Tekstvak 18">
            <a:extLst>
              <a:ext uri="{FF2B5EF4-FFF2-40B4-BE49-F238E27FC236}">
                <a16:creationId xmlns:a16="http://schemas.microsoft.com/office/drawing/2014/main" xmlns="" id="{B30A4774-70D8-F443-BA56-DBC2305E6F2B}"/>
              </a:ext>
            </a:extLst>
          </p:cNvPr>
          <p:cNvSpPr txBox="1"/>
          <p:nvPr/>
        </p:nvSpPr>
        <p:spPr>
          <a:xfrm>
            <a:off x="6534487" y="2440177"/>
            <a:ext cx="20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2"/>
                </a:solidFill>
              </a:rPr>
              <a:t>Image sensor</a:t>
            </a:r>
          </a:p>
        </p:txBody>
      </p:sp>
      <p:sp>
        <p:nvSpPr>
          <p:cNvPr id="16" name="Tekstvak 19">
            <a:extLst>
              <a:ext uri="{FF2B5EF4-FFF2-40B4-BE49-F238E27FC236}">
                <a16:creationId xmlns:a16="http://schemas.microsoft.com/office/drawing/2014/main" xmlns="" id="{478CDB09-6122-E04B-B2EE-CFB12EAF2A76}"/>
              </a:ext>
            </a:extLst>
          </p:cNvPr>
          <p:cNvSpPr txBox="1"/>
          <p:nvPr/>
        </p:nvSpPr>
        <p:spPr>
          <a:xfrm>
            <a:off x="6534486" y="2809509"/>
            <a:ext cx="20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>
                <a:solidFill>
                  <a:schemeClr val="bg2"/>
                </a:solidFill>
              </a:rPr>
              <a:t>Vision</a:t>
            </a:r>
            <a:r>
              <a:rPr lang="nl-NL">
                <a:solidFill>
                  <a:schemeClr val="bg2"/>
                </a:solidFill>
              </a:rPr>
              <a:t> </a:t>
            </a:r>
            <a:r>
              <a:rPr lang="nl-NL" err="1">
                <a:solidFill>
                  <a:schemeClr val="bg2"/>
                </a:solidFill>
              </a:rPr>
              <a:t>algorithm</a:t>
            </a:r>
            <a:endParaRPr lang="nl-NL">
              <a:solidFill>
                <a:schemeClr val="bg2"/>
              </a:solidFill>
            </a:endParaRPr>
          </a:p>
        </p:txBody>
      </p:sp>
      <p:sp>
        <p:nvSpPr>
          <p:cNvPr id="17" name="Tekstvak 20">
            <a:extLst>
              <a:ext uri="{FF2B5EF4-FFF2-40B4-BE49-F238E27FC236}">
                <a16:creationId xmlns:a16="http://schemas.microsoft.com/office/drawing/2014/main" xmlns="" id="{EF96B35F-2753-A248-984D-011B1ED16D02}"/>
              </a:ext>
            </a:extLst>
          </p:cNvPr>
          <p:cNvSpPr txBox="1"/>
          <p:nvPr/>
        </p:nvSpPr>
        <p:spPr>
          <a:xfrm>
            <a:off x="6534486" y="3178841"/>
            <a:ext cx="244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Processing </a:t>
            </a:r>
            <a:r>
              <a:rPr lang="nl-NL" dirty="0" err="1">
                <a:solidFill>
                  <a:schemeClr val="bg2"/>
                </a:solidFill>
              </a:rPr>
              <a:t>architecture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18" name="Tekstvak 21">
            <a:extLst>
              <a:ext uri="{FF2B5EF4-FFF2-40B4-BE49-F238E27FC236}">
                <a16:creationId xmlns:a16="http://schemas.microsoft.com/office/drawing/2014/main" xmlns="" id="{AEA0F861-0027-0642-B0FA-96497C7440B0}"/>
              </a:ext>
            </a:extLst>
          </p:cNvPr>
          <p:cNvSpPr txBox="1"/>
          <p:nvPr/>
        </p:nvSpPr>
        <p:spPr>
          <a:xfrm>
            <a:off x="6534486" y="3558450"/>
            <a:ext cx="20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2"/>
                </a:solidFill>
              </a:rPr>
              <a:t>Plant</a:t>
            </a:r>
          </a:p>
        </p:txBody>
      </p:sp>
      <p:sp>
        <p:nvSpPr>
          <p:cNvPr id="19" name="Tekstvak 22">
            <a:extLst>
              <a:ext uri="{FF2B5EF4-FFF2-40B4-BE49-F238E27FC236}">
                <a16:creationId xmlns:a16="http://schemas.microsoft.com/office/drawing/2014/main" xmlns="" id="{1C28BB38-71C7-664A-85CC-0A94814041ED}"/>
              </a:ext>
            </a:extLst>
          </p:cNvPr>
          <p:cNvSpPr txBox="1"/>
          <p:nvPr/>
        </p:nvSpPr>
        <p:spPr>
          <a:xfrm>
            <a:off x="5138293" y="1690249"/>
            <a:ext cx="168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Design</a:t>
            </a: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</a:t>
            </a:r>
          </a:p>
        </p:txBody>
      </p:sp>
      <p:sp>
        <p:nvSpPr>
          <p:cNvPr id="20" name="Tekstvak 23">
            <a:extLst>
              <a:ext uri="{FF2B5EF4-FFF2-40B4-BE49-F238E27FC236}">
                <a16:creationId xmlns:a16="http://schemas.microsoft.com/office/drawing/2014/main" xmlns="" id="{8FC5EB84-527D-D948-90F0-5517D955829F}"/>
              </a:ext>
            </a:extLst>
          </p:cNvPr>
          <p:cNvSpPr txBox="1"/>
          <p:nvPr/>
        </p:nvSpPr>
        <p:spPr>
          <a:xfrm>
            <a:off x="1475470" y="1668027"/>
            <a:ext cx="177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Dependent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</a:t>
            </a:r>
          </a:p>
        </p:txBody>
      </p:sp>
      <p:sp>
        <p:nvSpPr>
          <p:cNvPr id="21" name="Tekstvak 24">
            <a:extLst>
              <a:ext uri="{FF2B5EF4-FFF2-40B4-BE49-F238E27FC236}">
                <a16:creationId xmlns:a16="http://schemas.microsoft.com/office/drawing/2014/main" xmlns="" id="{E80CDA95-05F6-0A4A-9F9A-9301ACB0968C}"/>
              </a:ext>
            </a:extLst>
          </p:cNvPr>
          <p:cNvSpPr txBox="1"/>
          <p:nvPr/>
        </p:nvSpPr>
        <p:spPr>
          <a:xfrm>
            <a:off x="3093555" y="1675334"/>
            <a:ext cx="203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Design</a:t>
            </a: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Matrix</a:t>
            </a:r>
          </a:p>
        </p:txBody>
      </p:sp>
      <p:cxnSp>
        <p:nvCxnSpPr>
          <p:cNvPr id="22" name="Rechte verbindingslijn met pijl 26">
            <a:extLst>
              <a:ext uri="{FF2B5EF4-FFF2-40B4-BE49-F238E27FC236}">
                <a16:creationId xmlns:a16="http://schemas.microsoft.com/office/drawing/2014/main" xmlns="" id="{A27B449E-688F-8E49-8229-B3E13AC9FC3A}"/>
              </a:ext>
            </a:extLst>
          </p:cNvPr>
          <p:cNvCxnSpPr>
            <a:cxnSpLocks/>
            <a:stCxn id="20" idx="2"/>
            <a:endCxn id="7" idx="0"/>
          </p:cNvCxnSpPr>
          <p:nvPr/>
        </p:nvCxnSpPr>
        <p:spPr>
          <a:xfrm flipH="1">
            <a:off x="2359599" y="2314358"/>
            <a:ext cx="3883" cy="13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30">
            <a:extLst>
              <a:ext uri="{FF2B5EF4-FFF2-40B4-BE49-F238E27FC236}">
                <a16:creationId xmlns:a16="http://schemas.microsoft.com/office/drawing/2014/main" xmlns="" id="{89994BC4-3757-B44A-94FA-79EE2E1835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35" y="4023831"/>
            <a:ext cx="2936631" cy="709368"/>
          </a:xfrm>
          <a:prstGeom prst="rect">
            <a:avLst/>
          </a:prstGeom>
        </p:spPr>
      </p:pic>
      <p:sp>
        <p:nvSpPr>
          <p:cNvPr id="24" name="Tekstvak 31">
            <a:extLst>
              <a:ext uri="{FF2B5EF4-FFF2-40B4-BE49-F238E27FC236}">
                <a16:creationId xmlns:a16="http://schemas.microsoft.com/office/drawing/2014/main" xmlns="" id="{4B9272F0-C1EC-1B4C-825D-B796D54B9698}"/>
              </a:ext>
            </a:extLst>
          </p:cNvPr>
          <p:cNvSpPr txBox="1"/>
          <p:nvPr/>
        </p:nvSpPr>
        <p:spPr>
          <a:xfrm>
            <a:off x="2895631" y="4007002"/>
            <a:ext cx="123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chemeClr val="bg2"/>
                </a:solidFill>
              </a:rPr>
              <a:t>Precision</a:t>
            </a:r>
          </a:p>
        </p:txBody>
      </p:sp>
      <p:sp>
        <p:nvSpPr>
          <p:cNvPr id="25" name="Tekstvak 32">
            <a:extLst>
              <a:ext uri="{FF2B5EF4-FFF2-40B4-BE49-F238E27FC236}">
                <a16:creationId xmlns:a16="http://schemas.microsoft.com/office/drawing/2014/main" xmlns="" id="{7BFC89D8-0D2E-5746-B6B4-B12E410B76B3}"/>
              </a:ext>
            </a:extLst>
          </p:cNvPr>
          <p:cNvSpPr txBox="1"/>
          <p:nvPr/>
        </p:nvSpPr>
        <p:spPr>
          <a:xfrm>
            <a:off x="2878698" y="4351772"/>
            <a:ext cx="124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>
                <a:solidFill>
                  <a:schemeClr val="bg2"/>
                </a:solidFill>
              </a:rPr>
              <a:t>Bandwidth</a:t>
            </a:r>
            <a:endParaRPr lang="nl-NL" dirty="0">
              <a:solidFill>
                <a:schemeClr val="bg2"/>
              </a:solidFill>
            </a:endParaRPr>
          </a:p>
        </p:txBody>
      </p:sp>
      <p:cxnSp>
        <p:nvCxnSpPr>
          <p:cNvPr id="26" name="Rechte verbindingslijn met pijl 35">
            <a:extLst>
              <a:ext uri="{FF2B5EF4-FFF2-40B4-BE49-F238E27FC236}">
                <a16:creationId xmlns:a16="http://schemas.microsoft.com/office/drawing/2014/main" xmlns="" id="{442AE5A7-3612-9F42-B37F-F706597B3D6A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4113463" y="2321665"/>
            <a:ext cx="0" cy="128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36">
            <a:extLst>
              <a:ext uri="{FF2B5EF4-FFF2-40B4-BE49-F238E27FC236}">
                <a16:creationId xmlns:a16="http://schemas.microsoft.com/office/drawing/2014/main" xmlns="" id="{BCB563DF-750F-234C-AF17-C57873370462}"/>
              </a:ext>
            </a:extLst>
          </p:cNvPr>
          <p:cNvCxnSpPr>
            <a:cxnSpLocks/>
            <a:stCxn id="19" idx="2"/>
            <a:endCxn id="10" idx="0"/>
          </p:cNvCxnSpPr>
          <p:nvPr/>
        </p:nvCxnSpPr>
        <p:spPr>
          <a:xfrm>
            <a:off x="5982344" y="2336580"/>
            <a:ext cx="1735" cy="117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37">
            <a:extLst>
              <a:ext uri="{FF2B5EF4-FFF2-40B4-BE49-F238E27FC236}">
                <a16:creationId xmlns:a16="http://schemas.microsoft.com/office/drawing/2014/main" xmlns="" id="{B5E7D8C4-DE6F-A44A-8283-17547E8EF212}"/>
              </a:ext>
            </a:extLst>
          </p:cNvPr>
          <p:cNvSpPr txBox="1"/>
          <p:nvPr/>
        </p:nvSpPr>
        <p:spPr>
          <a:xfrm>
            <a:off x="277278" y="4157457"/>
            <a:ext cx="214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Performance criteria</a:t>
            </a:r>
          </a:p>
        </p:txBody>
      </p:sp>
      <p:cxnSp>
        <p:nvCxnSpPr>
          <p:cNvPr id="29" name="Rechte verbindingslijn met pijl 38">
            <a:extLst>
              <a:ext uri="{FF2B5EF4-FFF2-40B4-BE49-F238E27FC236}">
                <a16:creationId xmlns:a16="http://schemas.microsoft.com/office/drawing/2014/main" xmlns="" id="{E4EBCD82-F79A-A34F-ABEE-D8C23AC51C6F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419346" y="4342123"/>
            <a:ext cx="296332" cy="1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39">
            <a:extLst>
              <a:ext uri="{FF2B5EF4-FFF2-40B4-BE49-F238E27FC236}">
                <a16:creationId xmlns:a16="http://schemas.microsoft.com/office/drawing/2014/main" xmlns="" id="{7C52FA0A-C1A1-A848-9939-7B5C69D2CEAE}"/>
              </a:ext>
            </a:extLst>
          </p:cNvPr>
          <p:cNvCxnSpPr>
            <a:cxnSpLocks/>
          </p:cNvCxnSpPr>
          <p:nvPr/>
        </p:nvCxnSpPr>
        <p:spPr>
          <a:xfrm>
            <a:off x="1950713" y="2672932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42">
            <a:extLst>
              <a:ext uri="{FF2B5EF4-FFF2-40B4-BE49-F238E27FC236}">
                <a16:creationId xmlns:a16="http://schemas.microsoft.com/office/drawing/2014/main" xmlns="" id="{85FA458C-61C0-2244-BAB0-C2EA085F09DE}"/>
              </a:ext>
            </a:extLst>
          </p:cNvPr>
          <p:cNvCxnSpPr>
            <a:cxnSpLocks/>
          </p:cNvCxnSpPr>
          <p:nvPr/>
        </p:nvCxnSpPr>
        <p:spPr>
          <a:xfrm>
            <a:off x="1952175" y="3033754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43">
            <a:extLst>
              <a:ext uri="{FF2B5EF4-FFF2-40B4-BE49-F238E27FC236}">
                <a16:creationId xmlns:a16="http://schemas.microsoft.com/office/drawing/2014/main" xmlns="" id="{4122E664-1A23-A74D-B187-DF7D5DF00805}"/>
              </a:ext>
            </a:extLst>
          </p:cNvPr>
          <p:cNvCxnSpPr>
            <a:cxnSpLocks/>
          </p:cNvCxnSpPr>
          <p:nvPr/>
        </p:nvCxnSpPr>
        <p:spPr>
          <a:xfrm>
            <a:off x="1950713" y="3394722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44">
            <a:extLst>
              <a:ext uri="{FF2B5EF4-FFF2-40B4-BE49-F238E27FC236}">
                <a16:creationId xmlns:a16="http://schemas.microsoft.com/office/drawing/2014/main" xmlns="" id="{1F51A95C-0C86-8642-A0B8-C996BF518A5B}"/>
              </a:ext>
            </a:extLst>
          </p:cNvPr>
          <p:cNvCxnSpPr>
            <a:cxnSpLocks/>
          </p:cNvCxnSpPr>
          <p:nvPr/>
        </p:nvCxnSpPr>
        <p:spPr>
          <a:xfrm>
            <a:off x="1950713" y="3724201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45">
            <a:extLst>
              <a:ext uri="{FF2B5EF4-FFF2-40B4-BE49-F238E27FC236}">
                <a16:creationId xmlns:a16="http://schemas.microsoft.com/office/drawing/2014/main" xmlns="" id="{BFCCA3C7-6968-8848-B924-2C3C78A02FFB}"/>
              </a:ext>
            </a:extLst>
          </p:cNvPr>
          <p:cNvCxnSpPr>
            <a:cxnSpLocks/>
          </p:cNvCxnSpPr>
          <p:nvPr/>
        </p:nvCxnSpPr>
        <p:spPr>
          <a:xfrm flipH="1">
            <a:off x="6424630" y="2620892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49">
            <a:extLst>
              <a:ext uri="{FF2B5EF4-FFF2-40B4-BE49-F238E27FC236}">
                <a16:creationId xmlns:a16="http://schemas.microsoft.com/office/drawing/2014/main" xmlns="" id="{2284BA5A-F229-D54D-925D-D6D579B221B0}"/>
              </a:ext>
            </a:extLst>
          </p:cNvPr>
          <p:cNvCxnSpPr>
            <a:cxnSpLocks/>
          </p:cNvCxnSpPr>
          <p:nvPr/>
        </p:nvCxnSpPr>
        <p:spPr>
          <a:xfrm flipH="1">
            <a:off x="6424629" y="3004189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50">
            <a:extLst>
              <a:ext uri="{FF2B5EF4-FFF2-40B4-BE49-F238E27FC236}">
                <a16:creationId xmlns:a16="http://schemas.microsoft.com/office/drawing/2014/main" xmlns="" id="{D7FD1150-0E12-3649-B450-ED46BD219843}"/>
              </a:ext>
            </a:extLst>
          </p:cNvPr>
          <p:cNvCxnSpPr>
            <a:cxnSpLocks/>
          </p:cNvCxnSpPr>
          <p:nvPr/>
        </p:nvCxnSpPr>
        <p:spPr>
          <a:xfrm flipH="1">
            <a:off x="6429825" y="3364729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51">
            <a:extLst>
              <a:ext uri="{FF2B5EF4-FFF2-40B4-BE49-F238E27FC236}">
                <a16:creationId xmlns:a16="http://schemas.microsoft.com/office/drawing/2014/main" xmlns="" id="{3B5D879B-3A61-5D40-ACA7-6545137B0D87}"/>
              </a:ext>
            </a:extLst>
          </p:cNvPr>
          <p:cNvCxnSpPr>
            <a:cxnSpLocks/>
          </p:cNvCxnSpPr>
          <p:nvPr/>
        </p:nvCxnSpPr>
        <p:spPr>
          <a:xfrm flipH="1">
            <a:off x="6424629" y="3759835"/>
            <a:ext cx="171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52">
            <a:extLst>
              <a:ext uri="{FF2B5EF4-FFF2-40B4-BE49-F238E27FC236}">
                <a16:creationId xmlns:a16="http://schemas.microsoft.com/office/drawing/2014/main" xmlns="" id="{FAA39248-F007-B942-BD1A-3EDACB79001F}"/>
              </a:ext>
            </a:extLst>
          </p:cNvPr>
          <p:cNvCxnSpPr>
            <a:cxnSpLocks/>
          </p:cNvCxnSpPr>
          <p:nvPr/>
        </p:nvCxnSpPr>
        <p:spPr>
          <a:xfrm>
            <a:off x="4118986" y="4197579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53">
            <a:extLst>
              <a:ext uri="{FF2B5EF4-FFF2-40B4-BE49-F238E27FC236}">
                <a16:creationId xmlns:a16="http://schemas.microsoft.com/office/drawing/2014/main" xmlns="" id="{6C02F97A-8DBD-7D49-A5EC-041CE96653AC}"/>
              </a:ext>
            </a:extLst>
          </p:cNvPr>
          <p:cNvCxnSpPr>
            <a:cxnSpLocks/>
          </p:cNvCxnSpPr>
          <p:nvPr/>
        </p:nvCxnSpPr>
        <p:spPr>
          <a:xfrm>
            <a:off x="4120448" y="4558401"/>
            <a:ext cx="178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Afbeelding 62">
            <a:extLst>
              <a:ext uri="{FF2B5EF4-FFF2-40B4-BE49-F238E27FC236}">
                <a16:creationId xmlns:a16="http://schemas.microsoft.com/office/drawing/2014/main" xmlns="" id="{FCAD508A-FBEE-5C4B-BCA8-C957BADBF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49" y="2110329"/>
            <a:ext cx="187104" cy="268055"/>
          </a:xfrm>
          <a:prstGeom prst="rect">
            <a:avLst/>
          </a:prstGeom>
        </p:spPr>
      </p:pic>
      <p:pic>
        <p:nvPicPr>
          <p:cNvPr id="41" name="Afbeelding 64">
            <a:extLst>
              <a:ext uri="{FF2B5EF4-FFF2-40B4-BE49-F238E27FC236}">
                <a16:creationId xmlns:a16="http://schemas.microsoft.com/office/drawing/2014/main" xmlns="" id="{7F62888D-F390-D14C-BA1C-48D2C4E5C0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38" y="1802626"/>
            <a:ext cx="273690" cy="272743"/>
          </a:xfrm>
          <a:prstGeom prst="rect">
            <a:avLst/>
          </a:prstGeom>
        </p:spPr>
      </p:pic>
      <p:sp>
        <p:nvSpPr>
          <p:cNvPr id="42" name="Tekstvak 65">
            <a:extLst>
              <a:ext uri="{FF2B5EF4-FFF2-40B4-BE49-F238E27FC236}">
                <a16:creationId xmlns:a16="http://schemas.microsoft.com/office/drawing/2014/main" xmlns="" id="{AB9B5A0C-571A-2447-8696-5D30F12286A7}"/>
              </a:ext>
            </a:extLst>
          </p:cNvPr>
          <p:cNvSpPr txBox="1"/>
          <p:nvPr/>
        </p:nvSpPr>
        <p:spPr>
          <a:xfrm>
            <a:off x="7275843" y="1725177"/>
            <a:ext cx="168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nl-N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Dependence</a:t>
            </a:r>
            <a:endParaRPr lang="nl-N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Tekstvak 66">
            <a:extLst>
              <a:ext uri="{FF2B5EF4-FFF2-40B4-BE49-F238E27FC236}">
                <a16:creationId xmlns:a16="http://schemas.microsoft.com/office/drawing/2014/main" xmlns="" id="{72868AA5-B6A4-C448-9791-03C8B81D5275}"/>
              </a:ext>
            </a:extLst>
          </p:cNvPr>
          <p:cNvSpPr txBox="1"/>
          <p:nvPr/>
        </p:nvSpPr>
        <p:spPr>
          <a:xfrm>
            <a:off x="7275843" y="2072847"/>
            <a:ext cx="168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Independence</a:t>
            </a:r>
          </a:p>
        </p:txBody>
      </p:sp>
      <p:sp>
        <p:nvSpPr>
          <p:cNvPr id="44" name="Rechthoek 68">
            <a:extLst>
              <a:ext uri="{FF2B5EF4-FFF2-40B4-BE49-F238E27FC236}">
                <a16:creationId xmlns:a16="http://schemas.microsoft.com/office/drawing/2014/main" xmlns="" id="{CB764B95-8898-4147-9A40-7C9C8210CDD7}"/>
              </a:ext>
            </a:extLst>
          </p:cNvPr>
          <p:cNvSpPr/>
          <p:nvPr/>
        </p:nvSpPr>
        <p:spPr>
          <a:xfrm>
            <a:off x="6830627" y="1655733"/>
            <a:ext cx="2031348" cy="786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15680" y="1315748"/>
            <a:ext cx="7739186" cy="421808"/>
          </a:xfrm>
        </p:spPr>
        <p:txBody>
          <a:bodyPr/>
          <a:lstStyle/>
          <a:p>
            <a:pPr lvl="1"/>
            <a:r>
              <a:rPr lang="en-US" dirty="0" smtClean="0"/>
              <a:t>Contribution: cross-domain modeling using </a:t>
            </a:r>
            <a:r>
              <a:rPr lang="en-US" b="1" dirty="0" smtClean="0"/>
              <a:t>axiomatic design</a:t>
            </a:r>
            <a:r>
              <a:rPr lang="en-US" dirty="0" smtClean="0"/>
              <a:t>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4" grpId="0"/>
      <p:bldP spid="25" grpId="0"/>
      <p:bldP spid="28" grpId="0"/>
      <p:bldP spid="42" grpId="0"/>
      <p:bldP spid="43" grpId="0"/>
      <p:bldP spid="44" grpId="0" animBg="1"/>
      <p:bldP spid="5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Implementation, Modeling, and Exploration of Precision Visual Servo Systems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D969DFC8-FB9F-7B46-9A9E-DEAAD5564445}"/>
              </a:ext>
            </a:extLst>
          </p:cNvPr>
          <p:cNvSpPr txBox="1">
            <a:spLocks/>
          </p:cNvSpPr>
          <p:nvPr/>
        </p:nvSpPr>
        <p:spPr>
          <a:xfrm>
            <a:off x="609600" y="544228"/>
            <a:ext cx="8165123" cy="39444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Implementation and Exploration</a:t>
            </a:r>
            <a:endParaRPr lang="en-US" dirty="0"/>
          </a:p>
        </p:txBody>
      </p:sp>
      <p:sp>
        <p:nvSpPr>
          <p:cNvPr id="6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11309" y="1054259"/>
            <a:ext cx="7739186" cy="317081"/>
          </a:xfrm>
        </p:spPr>
        <p:txBody>
          <a:bodyPr/>
          <a:lstStyle/>
          <a:p>
            <a:pPr lvl="1"/>
            <a:r>
              <a:rPr lang="en-US" b="1" dirty="0" smtClean="0"/>
              <a:t>Implementation</a:t>
            </a:r>
            <a:r>
              <a:rPr lang="en-US" dirty="0" smtClean="0"/>
              <a:t>: </a:t>
            </a:r>
            <a:r>
              <a:rPr lang="en-US" dirty="0" smtClean="0"/>
              <a:t>validation </a:t>
            </a:r>
            <a:r>
              <a:rPr lang="en-US" dirty="0" smtClean="0"/>
              <a:t>of design methods.</a:t>
            </a:r>
          </a:p>
        </p:txBody>
      </p:sp>
      <p:pic>
        <p:nvPicPr>
          <p:cNvPr id="3" name="Picture 2" descr="setup-white-bg-annotat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83" y="1347978"/>
            <a:ext cx="5313629" cy="2380383"/>
          </a:xfrm>
          <a:prstGeom prst="rect">
            <a:avLst/>
          </a:prstGeom>
        </p:spPr>
      </p:pic>
      <p:sp>
        <p:nvSpPr>
          <p:cNvPr id="51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07884" y="3816974"/>
            <a:ext cx="7739186" cy="317081"/>
          </a:xfrm>
        </p:spPr>
        <p:txBody>
          <a:bodyPr/>
          <a:lstStyle/>
          <a:p>
            <a:pPr lvl="1"/>
            <a:r>
              <a:rPr lang="en-US" b="1" dirty="0" smtClean="0"/>
              <a:t>Exploration</a:t>
            </a:r>
            <a:r>
              <a:rPr lang="en-US" dirty="0" smtClean="0"/>
              <a:t>: optimization of performance with cost constraint.</a:t>
            </a:r>
          </a:p>
        </p:txBody>
      </p:sp>
      <p:sp>
        <p:nvSpPr>
          <p:cNvPr id="53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4890913" y="4140792"/>
            <a:ext cx="3575754" cy="627732"/>
          </a:xfrm>
        </p:spPr>
        <p:txBody>
          <a:bodyPr/>
          <a:lstStyle/>
          <a:p>
            <a:pPr lvl="1"/>
            <a:r>
              <a:rPr lang="nl-NL" sz="1800" dirty="0" smtClean="0"/>
              <a:t>20</a:t>
            </a:r>
            <a:r>
              <a:rPr lang="nl-NL" sz="1800" dirty="0"/>
              <a:t>%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b="1" dirty="0" smtClean="0"/>
              <a:t>high</a:t>
            </a:r>
            <a:r>
              <a:rPr lang="nl-NL" sz="1800" b="1" dirty="0"/>
              <a:t>-</a:t>
            </a:r>
            <a:r>
              <a:rPr lang="nl-NL" sz="1800" b="1" dirty="0" err="1"/>
              <a:t>precision</a:t>
            </a:r>
            <a:r>
              <a:rPr lang="nl-NL" sz="1800" dirty="0"/>
              <a:t> </a:t>
            </a:r>
            <a:r>
              <a:rPr lang="nl-NL" sz="1800" dirty="0" err="1" smtClean="0"/>
              <a:t>application</a:t>
            </a:r>
            <a:r>
              <a:rPr lang="nl-NL" sz="1800" dirty="0" smtClean="0"/>
              <a:t> </a:t>
            </a:r>
            <a:endParaRPr lang="nl-NL" sz="1800" dirty="0"/>
          </a:p>
          <a:p>
            <a:pPr lvl="1"/>
            <a:r>
              <a:rPr lang="nl-NL" sz="1800" dirty="0" smtClean="0"/>
              <a:t>43</a:t>
            </a:r>
            <a:r>
              <a:rPr lang="nl-NL" sz="1800" dirty="0"/>
              <a:t>%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b="1" dirty="0" smtClean="0"/>
              <a:t>high</a:t>
            </a:r>
            <a:r>
              <a:rPr lang="nl-NL" sz="1800" b="1" dirty="0"/>
              <a:t>-</a:t>
            </a:r>
            <a:r>
              <a:rPr lang="nl-NL" sz="1800" b="1" dirty="0" err="1"/>
              <a:t>bandwidth</a:t>
            </a:r>
            <a:r>
              <a:rPr lang="nl-NL" sz="1800" dirty="0"/>
              <a:t> </a:t>
            </a:r>
            <a:r>
              <a:rPr lang="nl-NL" sz="1800" dirty="0" err="1" smtClean="0"/>
              <a:t>application</a:t>
            </a:r>
            <a:r>
              <a:rPr lang="nl-NL" sz="1800" dirty="0" smtClean="0"/>
              <a:t> </a:t>
            </a:r>
            <a:endParaRPr lang="nl-NL" sz="1800" dirty="0"/>
          </a:p>
        </p:txBody>
      </p:sp>
      <p:sp>
        <p:nvSpPr>
          <p:cNvPr id="54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912249" y="4304430"/>
            <a:ext cx="3524284" cy="317081"/>
          </a:xfrm>
        </p:spPr>
        <p:txBody>
          <a:bodyPr/>
          <a:lstStyle/>
          <a:p>
            <a:pPr lvl="1"/>
            <a:r>
              <a:rPr lang="en-US" b="1" dirty="0" smtClean="0"/>
              <a:t>Result</a:t>
            </a:r>
            <a:r>
              <a:rPr lang="en-US" dirty="0" smtClean="0"/>
              <a:t>: performance improvement</a:t>
            </a:r>
          </a:p>
        </p:txBody>
      </p:sp>
      <p:sp>
        <p:nvSpPr>
          <p:cNvPr id="55" name="Left Brace 54"/>
          <p:cNvSpPr/>
          <p:nvPr/>
        </p:nvSpPr>
        <p:spPr>
          <a:xfrm>
            <a:off x="4578629" y="4160770"/>
            <a:ext cx="202573" cy="553211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53" grpId="0" build="p"/>
      <p:bldP spid="54" grpId="0" build="p"/>
      <p:bldP spid="55" grpId="0" animBg="1"/>
    </p:bldLst>
  </p:timing>
</p:sld>
</file>

<file path=ppt/theme/theme1.xml><?xml version="1.0" encoding="utf-8"?>
<a:theme xmlns:a="http://schemas.openxmlformats.org/drawingml/2006/main" name="TUe">
  <a:themeElements>
    <a:clrScheme name="TUe_kleuren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101073"/>
      </a:accent2>
      <a:accent3>
        <a:srgbClr val="0066CC"/>
      </a:accent3>
      <a:accent4>
        <a:srgbClr val="00A2DE"/>
      </a:accent4>
      <a:accent5>
        <a:srgbClr val="84D200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Ue_presentatie16x9.potx" id="{770E10A8-3EF9-4F7C-A886-D4D190AA35FD}" vid="{61C23782-C5E4-40BF-AE15-3E192F0EFF6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3950</TotalTime>
  <Words>1694</Words>
  <Application>Microsoft Macintosh PowerPoint</Application>
  <PresentationFormat>On-screen Show (16:9)</PresentationFormat>
  <Paragraphs>183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TUe</vt:lpstr>
      <vt:lpstr>Implementation, Modeling, and Exploration of Precision Visual Servo Systems</vt:lpstr>
      <vt:lpstr>Introduction: Visual Servo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over 2 lines </dc:title>
  <dc:subject/>
  <dc:creator>Zhenyu Ye</dc:creator>
  <cp:keywords/>
  <dc:description/>
  <cp:lastModifiedBy>Zhenyu Ye</cp:lastModifiedBy>
  <cp:revision>242</cp:revision>
  <cp:lastPrinted>2018-11-21T05:25:14Z</cp:lastPrinted>
  <dcterms:created xsi:type="dcterms:W3CDTF">2018-10-07T15:20:11Z</dcterms:created>
  <dcterms:modified xsi:type="dcterms:W3CDTF">2020-05-24T19:05:33Z</dcterms:modified>
  <cp:category/>
</cp:coreProperties>
</file>